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7"/>
  </p:notesMasterIdLst>
  <p:sldIdLst>
    <p:sldId id="256" r:id="rId4"/>
    <p:sldId id="261" r:id="rId5"/>
    <p:sldId id="263" r:id="rId6"/>
    <p:sldId id="258" r:id="rId7"/>
    <p:sldId id="265" r:id="rId8"/>
    <p:sldId id="262" r:id="rId9"/>
    <p:sldId id="267" r:id="rId10"/>
    <p:sldId id="269" r:id="rId11"/>
    <p:sldId id="266" r:id="rId12"/>
    <p:sldId id="268" r:id="rId13"/>
    <p:sldId id="270" r:id="rId14"/>
    <p:sldId id="271" r:id="rId15"/>
    <p:sldId id="272" r:id="rId16"/>
    <p:sldId id="273" r:id="rId17"/>
    <p:sldId id="279" r:id="rId18"/>
    <p:sldId id="276" r:id="rId19"/>
    <p:sldId id="277" r:id="rId20"/>
    <p:sldId id="275" r:id="rId21"/>
    <p:sldId id="281" r:id="rId22"/>
    <p:sldId id="278" r:id="rId23"/>
    <p:sldId id="274" r:id="rId24"/>
    <p:sldId id="282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1" autoAdjust="0"/>
    <p:restoredTop sz="84953" autoAdjust="0"/>
  </p:normalViewPr>
  <p:slideViewPr>
    <p:cSldViewPr snapToGrid="0">
      <p:cViewPr>
        <p:scale>
          <a:sx n="76" d="100"/>
          <a:sy n="76" d="100"/>
        </p:scale>
        <p:origin x="2216" y="9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39F4F8-E944-4D36-8145-C2CD024BEDAB}" type="doc">
      <dgm:prSet loTypeId="urn:microsoft.com/office/officeart/2005/8/layout/hProcess9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6A909B6-FC66-479B-B1F0-7BDC695D3589}">
      <dgm:prSet phldrT="[Text]" custT="1"/>
      <dgm:spPr/>
      <dgm:t>
        <a:bodyPr/>
        <a:lstStyle/>
        <a:p>
          <a:r>
            <a:rPr lang="en-US" sz="1050" b="1" smtClean="0">
              <a:latin typeface="+mj-lt"/>
              <a:ea typeface="Verdana" panose="020B0604030504040204" pitchFamily="34" charset="0"/>
              <a:cs typeface="Verdana" panose="020B0604030504040204" pitchFamily="34" charset="0"/>
            </a:rPr>
            <a:t>Partner with Project SEARCH to help find Host Business</a:t>
          </a:r>
          <a:endParaRPr lang="en-US" sz="1050" b="1" dirty="0">
            <a:latin typeface="+mj-lt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569BDB0-19AD-4B1B-B0C3-312DC9B15A5C}" type="parTrans" cxnId="{3E16B5DB-F9CD-4AA6-B43F-D591AB4EA846}">
      <dgm:prSet/>
      <dgm:spPr/>
      <dgm:t>
        <a:bodyPr/>
        <a:lstStyle/>
        <a:p>
          <a:endParaRPr lang="en-US"/>
        </a:p>
      </dgm:t>
    </dgm:pt>
    <dgm:pt modelId="{282D6264-F685-475A-9FC4-FDDFCA9EEE0B}" type="sibTrans" cxnId="{3E16B5DB-F9CD-4AA6-B43F-D591AB4EA846}">
      <dgm:prSet/>
      <dgm:spPr/>
      <dgm:t>
        <a:bodyPr/>
        <a:lstStyle/>
        <a:p>
          <a:endParaRPr lang="en-US"/>
        </a:p>
      </dgm:t>
    </dgm:pt>
    <dgm:pt modelId="{04E20765-9677-4D1F-9E24-6341177A3483}">
      <dgm:prSet phldrT="[Text]" custT="1"/>
      <dgm:spPr/>
      <dgm:t>
        <a:bodyPr/>
        <a:lstStyle/>
        <a:p>
          <a:r>
            <a:rPr lang="en-US" sz="1050" b="1" smtClean="0">
              <a:latin typeface="+mj-lt"/>
              <a:ea typeface="Verdana" panose="020B0604030504040204" pitchFamily="34" charset="0"/>
              <a:cs typeface="Verdana" panose="020B0604030504040204" pitchFamily="34" charset="0"/>
            </a:rPr>
            <a:t>Join an existing site Business Advisory Board</a:t>
          </a:r>
          <a:endParaRPr lang="en-US" sz="1050" b="1" dirty="0">
            <a:latin typeface="+mj-lt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62D75DF-EE61-4E89-9DF5-BEAB5FC2184F}" type="parTrans" cxnId="{77831FFA-9B67-483C-89E1-80B537866B54}">
      <dgm:prSet/>
      <dgm:spPr/>
      <dgm:t>
        <a:bodyPr/>
        <a:lstStyle/>
        <a:p>
          <a:endParaRPr lang="en-US"/>
        </a:p>
      </dgm:t>
    </dgm:pt>
    <dgm:pt modelId="{27BE1CE9-2037-4C10-AD75-C3A0C2943671}" type="sibTrans" cxnId="{77831FFA-9B67-483C-89E1-80B537866B54}">
      <dgm:prSet/>
      <dgm:spPr/>
      <dgm:t>
        <a:bodyPr/>
        <a:lstStyle/>
        <a:p>
          <a:endParaRPr lang="en-US"/>
        </a:p>
      </dgm:t>
    </dgm:pt>
    <dgm:pt modelId="{6DFD746A-DFAE-4209-848B-8E6D683140CA}">
      <dgm:prSet phldrT="[Text]" custT="1"/>
      <dgm:spPr/>
      <dgm:t>
        <a:bodyPr/>
        <a:lstStyle/>
        <a:p>
          <a:r>
            <a:rPr lang="en-US" sz="1050" b="1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rPr>
            <a:t>Be a Host Business</a:t>
          </a:r>
        </a:p>
        <a:p>
          <a:endParaRPr lang="en-US" sz="1050" b="1" i="0" dirty="0" smtClean="0">
            <a:latin typeface="+mj-lt"/>
            <a:ea typeface="Verdana" panose="020B0604030504040204" pitchFamily="34" charset="0"/>
            <a:cs typeface="Verdana" panose="020B0604030504040204" pitchFamily="34" charset="0"/>
          </a:endParaRPr>
        </a:p>
        <a:p>
          <a:r>
            <a:rPr lang="en-US" sz="1050" b="1" i="0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rPr>
            <a:t>TX/AZ</a:t>
          </a:r>
          <a:endParaRPr lang="en-US" sz="1050" b="1" i="0" dirty="0">
            <a:latin typeface="+mj-lt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89DC0B8-66E7-4358-A694-2276DCE59E1B}" type="parTrans" cxnId="{21DCB28E-2CDC-438A-8025-9ACA32D4FDCF}">
      <dgm:prSet/>
      <dgm:spPr/>
      <dgm:t>
        <a:bodyPr/>
        <a:lstStyle/>
        <a:p>
          <a:endParaRPr lang="en-US"/>
        </a:p>
      </dgm:t>
    </dgm:pt>
    <dgm:pt modelId="{0A092E01-42D4-4FD4-9E55-4BE87A77672A}" type="sibTrans" cxnId="{21DCB28E-2CDC-438A-8025-9ACA32D4FDCF}">
      <dgm:prSet/>
      <dgm:spPr/>
      <dgm:t>
        <a:bodyPr/>
        <a:lstStyle/>
        <a:p>
          <a:endParaRPr lang="en-US"/>
        </a:p>
      </dgm:t>
    </dgm:pt>
    <dgm:pt modelId="{88B61277-5E7C-4E05-B4B0-3C8C70DE43A0}">
      <dgm:prSet phldrT="[Text]" custT="1"/>
      <dgm:spPr/>
      <dgm:t>
        <a:bodyPr/>
        <a:lstStyle/>
        <a:p>
          <a:r>
            <a:rPr lang="en-US" sz="1050" b="1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rPr>
            <a:t>Provide Email Mentor program to existing Project SEARCH site</a:t>
          </a:r>
        </a:p>
        <a:p>
          <a:endParaRPr lang="en-US" sz="1050" b="1" dirty="0" smtClean="0">
            <a:latin typeface="+mj-lt"/>
            <a:ea typeface="Verdana" panose="020B0604030504040204" pitchFamily="34" charset="0"/>
            <a:cs typeface="Verdana" panose="020B0604030504040204" pitchFamily="34" charset="0"/>
          </a:endParaRPr>
        </a:p>
        <a:p>
          <a:r>
            <a:rPr lang="en-US" sz="1050" b="1" i="0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rPr>
            <a:t>CT/National</a:t>
          </a:r>
          <a:endParaRPr lang="en-US" sz="1050" b="1" i="0" dirty="0">
            <a:latin typeface="+mj-lt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94BD464-874F-4C00-AF3A-FB163DFA2C1B}" type="parTrans" cxnId="{D55E2313-A328-444C-AA6F-2A825FDBAF15}">
      <dgm:prSet/>
      <dgm:spPr/>
      <dgm:t>
        <a:bodyPr/>
        <a:lstStyle/>
        <a:p>
          <a:endParaRPr lang="en-US"/>
        </a:p>
      </dgm:t>
    </dgm:pt>
    <dgm:pt modelId="{E1E41B7A-A540-476B-B83F-26617F694ABC}" type="sibTrans" cxnId="{D55E2313-A328-444C-AA6F-2A825FDBAF15}">
      <dgm:prSet/>
      <dgm:spPr/>
      <dgm:t>
        <a:bodyPr/>
        <a:lstStyle/>
        <a:p>
          <a:endParaRPr lang="en-US"/>
        </a:p>
      </dgm:t>
    </dgm:pt>
    <dgm:pt modelId="{E1BC0E27-508A-450E-AFDD-C09F7C7B1D62}">
      <dgm:prSet phldrT="[Text]" custT="1"/>
      <dgm:spPr/>
      <dgm:t>
        <a:bodyPr/>
        <a:lstStyle/>
        <a:p>
          <a:r>
            <a:rPr lang="en-US" sz="1050" b="1" smtClean="0">
              <a:latin typeface="+mj-lt"/>
              <a:ea typeface="Verdana" panose="020B0604030504040204" pitchFamily="34" charset="0"/>
              <a:cs typeface="Verdana" panose="020B0604030504040204" pitchFamily="34" charset="0"/>
            </a:rPr>
            <a:t>Join existing Host Business site as third rotation</a:t>
          </a:r>
          <a:endParaRPr lang="en-US" sz="1050" dirty="0">
            <a:latin typeface="+mj-lt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D9FE6EE-EB46-4587-82DC-EAC9FD8D3D4E}" type="sibTrans" cxnId="{E60DBA6E-B179-4FA6-996A-8D23247B4A0B}">
      <dgm:prSet/>
      <dgm:spPr/>
      <dgm:t>
        <a:bodyPr/>
        <a:lstStyle/>
        <a:p>
          <a:endParaRPr lang="en-US"/>
        </a:p>
      </dgm:t>
    </dgm:pt>
    <dgm:pt modelId="{F8E9FBB2-25AE-4FF3-9C1F-2FE46AA8779E}" type="parTrans" cxnId="{E60DBA6E-B179-4FA6-996A-8D23247B4A0B}">
      <dgm:prSet/>
      <dgm:spPr/>
      <dgm:t>
        <a:bodyPr/>
        <a:lstStyle/>
        <a:p>
          <a:endParaRPr lang="en-US"/>
        </a:p>
      </dgm:t>
    </dgm:pt>
    <dgm:pt modelId="{2DC74B20-1665-483B-901C-31D866DF9D5E}">
      <dgm:prSet phldrT="[Text]" custT="1"/>
      <dgm:spPr/>
      <dgm:t>
        <a:bodyPr/>
        <a:lstStyle/>
        <a:p>
          <a:r>
            <a:rPr lang="en-US" sz="1050" b="1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rPr>
            <a:t> C&amp;S National Sponsorship of Health and Wellness Curriculum in 400 sites</a:t>
          </a:r>
          <a:endParaRPr lang="en-US" sz="1050" b="1" dirty="0">
            <a:latin typeface="+mj-lt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DCE0317-2DEF-4004-8C06-F4A25FDA8905}" type="parTrans" cxnId="{4CDFE817-8F63-4E83-8BA9-82B27F4F5DB2}">
      <dgm:prSet/>
      <dgm:spPr/>
      <dgm:t>
        <a:bodyPr/>
        <a:lstStyle/>
        <a:p>
          <a:endParaRPr lang="en-US"/>
        </a:p>
      </dgm:t>
    </dgm:pt>
    <dgm:pt modelId="{4B28339A-5A8C-4FFD-8617-4CB6D5FAEC51}" type="sibTrans" cxnId="{4CDFE817-8F63-4E83-8BA9-82B27F4F5DB2}">
      <dgm:prSet/>
      <dgm:spPr/>
      <dgm:t>
        <a:bodyPr/>
        <a:lstStyle/>
        <a:p>
          <a:endParaRPr lang="en-US"/>
        </a:p>
      </dgm:t>
    </dgm:pt>
    <dgm:pt modelId="{2A63C776-AF37-4C9A-A350-B8670AECE7D3}" type="pres">
      <dgm:prSet presAssocID="{DE39F4F8-E944-4D36-8145-C2CD024BEDAB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1C31DD-48B3-4767-942F-CB2973395436}" type="pres">
      <dgm:prSet presAssocID="{DE39F4F8-E944-4D36-8145-C2CD024BEDAB}" presName="arrow" presStyleLbl="bgShp" presStyleIdx="0" presStyleCnt="1" custScaleX="117125" custLinFactNeighborX="-443"/>
      <dgm:spPr>
        <a:solidFill>
          <a:schemeClr val="tx2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4EA1A8E7-9B9D-490E-B1D5-3A6C8B215BE0}" type="pres">
      <dgm:prSet presAssocID="{DE39F4F8-E944-4D36-8145-C2CD024BEDAB}" presName="linearProcess" presStyleCnt="0"/>
      <dgm:spPr/>
      <dgm:t>
        <a:bodyPr/>
        <a:lstStyle/>
        <a:p>
          <a:endParaRPr lang="en-US"/>
        </a:p>
      </dgm:t>
    </dgm:pt>
    <dgm:pt modelId="{9C2AF627-2071-4579-A806-FB4799E9B175}" type="pres">
      <dgm:prSet presAssocID="{04E20765-9677-4D1F-9E24-6341177A3483}" presName="textNode" presStyleLbl="node1" presStyleIdx="0" presStyleCnt="6" custLinFactX="9804" custLinFactNeighborX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AF51DE-1C34-4D1F-BAAB-5B04EEA4C1B2}" type="pres">
      <dgm:prSet presAssocID="{27BE1CE9-2037-4C10-AD75-C3A0C2943671}" presName="sibTrans" presStyleCnt="0"/>
      <dgm:spPr/>
      <dgm:t>
        <a:bodyPr/>
        <a:lstStyle/>
        <a:p>
          <a:endParaRPr lang="en-US"/>
        </a:p>
      </dgm:t>
    </dgm:pt>
    <dgm:pt modelId="{C45C7235-ADD8-47EA-8AA8-4C37A703D1E1}" type="pres">
      <dgm:prSet presAssocID="{88B61277-5E7C-4E05-B4B0-3C8C70DE43A0}" presName="textNode" presStyleLbl="node1" presStyleIdx="1" presStyleCnt="6" custLinFactNeighborX="943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D1148C-9D3F-4215-9505-7A902203C55C}" type="pres">
      <dgm:prSet presAssocID="{E1E41B7A-A540-476B-B83F-26617F694ABC}" presName="sibTrans" presStyleCnt="0"/>
      <dgm:spPr/>
      <dgm:t>
        <a:bodyPr/>
        <a:lstStyle/>
        <a:p>
          <a:endParaRPr lang="en-US"/>
        </a:p>
      </dgm:t>
    </dgm:pt>
    <dgm:pt modelId="{87C6F3EC-2576-4B70-8CC0-180AA97C049C}" type="pres">
      <dgm:prSet presAssocID="{A6A909B6-FC66-479B-B1F0-7BDC695D3589}" presName="textNode" presStyleLbl="node1" presStyleIdx="2" presStyleCnt="6" custLinFactNeighborX="298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F7C76E-F9BD-4D3A-B3EF-7990C59A1867}" type="pres">
      <dgm:prSet presAssocID="{282D6264-F685-475A-9FC4-FDDFCA9EEE0B}" presName="sibTrans" presStyleCnt="0"/>
      <dgm:spPr/>
      <dgm:t>
        <a:bodyPr/>
        <a:lstStyle/>
        <a:p>
          <a:endParaRPr lang="en-US"/>
        </a:p>
      </dgm:t>
    </dgm:pt>
    <dgm:pt modelId="{6E885613-5F31-491C-A8A9-3867ED56B9C1}" type="pres">
      <dgm:prSet presAssocID="{E1BC0E27-508A-450E-AFDD-C09F7C7B1D62}" presName="textNode" presStyleLbl="node1" presStyleIdx="3" presStyleCnt="6" custLinFactNeighborX="-346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CDEF35-D069-4458-ACE6-D999AC6862FB}" type="pres">
      <dgm:prSet presAssocID="{0D9FE6EE-EB46-4587-82DC-EAC9FD8D3D4E}" presName="sibTrans" presStyleCnt="0"/>
      <dgm:spPr/>
      <dgm:t>
        <a:bodyPr/>
        <a:lstStyle/>
        <a:p>
          <a:endParaRPr lang="en-US"/>
        </a:p>
      </dgm:t>
    </dgm:pt>
    <dgm:pt modelId="{33781504-D7EF-4B51-AC7F-AAF74525E94E}" type="pres">
      <dgm:prSet presAssocID="{6DFD746A-DFAE-4209-848B-8E6D683140CA}" presName="textNode" presStyleLbl="node1" presStyleIdx="4" presStyleCnt="6" custLinFactNeighborX="-99197" custLinFactNeighborY="15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DBE995-D42B-45BD-8CA6-C1EDA4CF4C3B}" type="pres">
      <dgm:prSet presAssocID="{0A092E01-42D4-4FD4-9E55-4BE87A77672A}" presName="sibTrans" presStyleCnt="0"/>
      <dgm:spPr/>
      <dgm:t>
        <a:bodyPr/>
        <a:lstStyle/>
        <a:p>
          <a:endParaRPr lang="en-US"/>
        </a:p>
      </dgm:t>
    </dgm:pt>
    <dgm:pt modelId="{8545069B-B30D-49F0-9F02-780AFF065C75}" type="pres">
      <dgm:prSet presAssocID="{2DC74B20-1665-483B-901C-31D866DF9D5E}" presName="textNode" presStyleLbl="node1" presStyleIdx="5" presStyleCnt="6" custLinFactX="-10617" custLinFactNeighborX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EC604E-3B9A-4632-BAE4-45B2ABF3ABC1}" type="presOf" srcId="{DE39F4F8-E944-4D36-8145-C2CD024BEDAB}" destId="{2A63C776-AF37-4C9A-A350-B8670AECE7D3}" srcOrd="0" destOrd="0" presId="urn:microsoft.com/office/officeart/2005/8/layout/hProcess9"/>
    <dgm:cxn modelId="{3E16B5DB-F9CD-4AA6-B43F-D591AB4EA846}" srcId="{DE39F4F8-E944-4D36-8145-C2CD024BEDAB}" destId="{A6A909B6-FC66-479B-B1F0-7BDC695D3589}" srcOrd="2" destOrd="0" parTransId="{4569BDB0-19AD-4B1B-B0C3-312DC9B15A5C}" sibTransId="{282D6264-F685-475A-9FC4-FDDFCA9EEE0B}"/>
    <dgm:cxn modelId="{C81ECD08-EDA0-429E-B0E7-832ABC3CC9C7}" type="presOf" srcId="{E1BC0E27-508A-450E-AFDD-C09F7C7B1D62}" destId="{6E885613-5F31-491C-A8A9-3867ED56B9C1}" srcOrd="0" destOrd="0" presId="urn:microsoft.com/office/officeart/2005/8/layout/hProcess9"/>
    <dgm:cxn modelId="{4D0B419C-0C07-498B-ABEE-81CA648F341D}" type="presOf" srcId="{2DC74B20-1665-483B-901C-31D866DF9D5E}" destId="{8545069B-B30D-49F0-9F02-780AFF065C75}" srcOrd="0" destOrd="0" presId="urn:microsoft.com/office/officeart/2005/8/layout/hProcess9"/>
    <dgm:cxn modelId="{E60DBA6E-B179-4FA6-996A-8D23247B4A0B}" srcId="{DE39F4F8-E944-4D36-8145-C2CD024BEDAB}" destId="{E1BC0E27-508A-450E-AFDD-C09F7C7B1D62}" srcOrd="3" destOrd="0" parTransId="{F8E9FBB2-25AE-4FF3-9C1F-2FE46AA8779E}" sibTransId="{0D9FE6EE-EB46-4587-82DC-EAC9FD8D3D4E}"/>
    <dgm:cxn modelId="{4CDFE817-8F63-4E83-8BA9-82B27F4F5DB2}" srcId="{DE39F4F8-E944-4D36-8145-C2CD024BEDAB}" destId="{2DC74B20-1665-483B-901C-31D866DF9D5E}" srcOrd="5" destOrd="0" parTransId="{8DCE0317-2DEF-4004-8C06-F4A25FDA8905}" sibTransId="{4B28339A-5A8C-4FFD-8617-4CB6D5FAEC51}"/>
    <dgm:cxn modelId="{21DCB28E-2CDC-438A-8025-9ACA32D4FDCF}" srcId="{DE39F4F8-E944-4D36-8145-C2CD024BEDAB}" destId="{6DFD746A-DFAE-4209-848B-8E6D683140CA}" srcOrd="4" destOrd="0" parTransId="{489DC0B8-66E7-4358-A694-2276DCE59E1B}" sibTransId="{0A092E01-42D4-4FD4-9E55-4BE87A77672A}"/>
    <dgm:cxn modelId="{77831FFA-9B67-483C-89E1-80B537866B54}" srcId="{DE39F4F8-E944-4D36-8145-C2CD024BEDAB}" destId="{04E20765-9677-4D1F-9E24-6341177A3483}" srcOrd="0" destOrd="0" parTransId="{562D75DF-EE61-4E89-9DF5-BEAB5FC2184F}" sibTransId="{27BE1CE9-2037-4C10-AD75-C3A0C2943671}"/>
    <dgm:cxn modelId="{154CE2D5-BF40-46DB-AC19-E6EC717F3879}" type="presOf" srcId="{88B61277-5E7C-4E05-B4B0-3C8C70DE43A0}" destId="{C45C7235-ADD8-47EA-8AA8-4C37A703D1E1}" srcOrd="0" destOrd="0" presId="urn:microsoft.com/office/officeart/2005/8/layout/hProcess9"/>
    <dgm:cxn modelId="{432F8B63-6C40-47EF-8F83-9E59BDFEF6F8}" type="presOf" srcId="{6DFD746A-DFAE-4209-848B-8E6D683140CA}" destId="{33781504-D7EF-4B51-AC7F-AAF74525E94E}" srcOrd="0" destOrd="0" presId="urn:microsoft.com/office/officeart/2005/8/layout/hProcess9"/>
    <dgm:cxn modelId="{0F6B3400-9E09-48AC-B5FD-837DD389FBA8}" type="presOf" srcId="{04E20765-9677-4D1F-9E24-6341177A3483}" destId="{9C2AF627-2071-4579-A806-FB4799E9B175}" srcOrd="0" destOrd="0" presId="urn:microsoft.com/office/officeart/2005/8/layout/hProcess9"/>
    <dgm:cxn modelId="{46DD4D27-FAF2-47D9-B288-0C68E06AA800}" type="presOf" srcId="{A6A909B6-FC66-479B-B1F0-7BDC695D3589}" destId="{87C6F3EC-2576-4B70-8CC0-180AA97C049C}" srcOrd="0" destOrd="0" presId="urn:microsoft.com/office/officeart/2005/8/layout/hProcess9"/>
    <dgm:cxn modelId="{D55E2313-A328-444C-AA6F-2A825FDBAF15}" srcId="{DE39F4F8-E944-4D36-8145-C2CD024BEDAB}" destId="{88B61277-5E7C-4E05-B4B0-3C8C70DE43A0}" srcOrd="1" destOrd="0" parTransId="{794BD464-874F-4C00-AF3A-FB163DFA2C1B}" sibTransId="{E1E41B7A-A540-476B-B83F-26617F694ABC}"/>
    <dgm:cxn modelId="{548D60F8-832A-4568-9B05-8A2896EC53B3}" type="presParOf" srcId="{2A63C776-AF37-4C9A-A350-B8670AECE7D3}" destId="{681C31DD-48B3-4767-942F-CB2973395436}" srcOrd="0" destOrd="0" presId="urn:microsoft.com/office/officeart/2005/8/layout/hProcess9"/>
    <dgm:cxn modelId="{09728E2E-7B82-45DB-9CBA-C5D5E275C97D}" type="presParOf" srcId="{2A63C776-AF37-4C9A-A350-B8670AECE7D3}" destId="{4EA1A8E7-9B9D-490E-B1D5-3A6C8B215BE0}" srcOrd="1" destOrd="0" presId="urn:microsoft.com/office/officeart/2005/8/layout/hProcess9"/>
    <dgm:cxn modelId="{13D00735-6A0F-47D3-B5CC-401128B71C91}" type="presParOf" srcId="{4EA1A8E7-9B9D-490E-B1D5-3A6C8B215BE0}" destId="{9C2AF627-2071-4579-A806-FB4799E9B175}" srcOrd="0" destOrd="0" presId="urn:microsoft.com/office/officeart/2005/8/layout/hProcess9"/>
    <dgm:cxn modelId="{1F24CAAF-B88C-44B5-82B8-D40C44FEC39B}" type="presParOf" srcId="{4EA1A8E7-9B9D-490E-B1D5-3A6C8B215BE0}" destId="{E7AF51DE-1C34-4D1F-BAAB-5B04EEA4C1B2}" srcOrd="1" destOrd="0" presId="urn:microsoft.com/office/officeart/2005/8/layout/hProcess9"/>
    <dgm:cxn modelId="{56DF82EF-5D1B-4AE2-936B-6BC0097DD80D}" type="presParOf" srcId="{4EA1A8E7-9B9D-490E-B1D5-3A6C8B215BE0}" destId="{C45C7235-ADD8-47EA-8AA8-4C37A703D1E1}" srcOrd="2" destOrd="0" presId="urn:microsoft.com/office/officeart/2005/8/layout/hProcess9"/>
    <dgm:cxn modelId="{F2C95742-C662-47AB-8D31-7E3B83B08F1C}" type="presParOf" srcId="{4EA1A8E7-9B9D-490E-B1D5-3A6C8B215BE0}" destId="{94D1148C-9D3F-4215-9505-7A902203C55C}" srcOrd="3" destOrd="0" presId="urn:microsoft.com/office/officeart/2005/8/layout/hProcess9"/>
    <dgm:cxn modelId="{C569DDE4-A4C1-4166-872A-08E3011294B4}" type="presParOf" srcId="{4EA1A8E7-9B9D-490E-B1D5-3A6C8B215BE0}" destId="{87C6F3EC-2576-4B70-8CC0-180AA97C049C}" srcOrd="4" destOrd="0" presId="urn:microsoft.com/office/officeart/2005/8/layout/hProcess9"/>
    <dgm:cxn modelId="{253A08BF-DD36-47AF-9327-9D07C3CAD906}" type="presParOf" srcId="{4EA1A8E7-9B9D-490E-B1D5-3A6C8B215BE0}" destId="{9FF7C76E-F9BD-4D3A-B3EF-7990C59A1867}" srcOrd="5" destOrd="0" presId="urn:microsoft.com/office/officeart/2005/8/layout/hProcess9"/>
    <dgm:cxn modelId="{C4AA742F-91D0-4F94-B520-6746F26D4616}" type="presParOf" srcId="{4EA1A8E7-9B9D-490E-B1D5-3A6C8B215BE0}" destId="{6E885613-5F31-491C-A8A9-3867ED56B9C1}" srcOrd="6" destOrd="0" presId="urn:microsoft.com/office/officeart/2005/8/layout/hProcess9"/>
    <dgm:cxn modelId="{F703C1FF-4532-41E7-AE80-BEF20B6D61DE}" type="presParOf" srcId="{4EA1A8E7-9B9D-490E-B1D5-3A6C8B215BE0}" destId="{8FCDEF35-D069-4458-ACE6-D999AC6862FB}" srcOrd="7" destOrd="0" presId="urn:microsoft.com/office/officeart/2005/8/layout/hProcess9"/>
    <dgm:cxn modelId="{D81121E8-14BF-4562-9694-C9BA4BB6CCB9}" type="presParOf" srcId="{4EA1A8E7-9B9D-490E-B1D5-3A6C8B215BE0}" destId="{33781504-D7EF-4B51-AC7F-AAF74525E94E}" srcOrd="8" destOrd="0" presId="urn:microsoft.com/office/officeart/2005/8/layout/hProcess9"/>
    <dgm:cxn modelId="{52621F11-BB52-471F-AE5E-F8857B3A81F0}" type="presParOf" srcId="{4EA1A8E7-9B9D-490E-B1D5-3A6C8B215BE0}" destId="{0CDBE995-D42B-45BD-8CA6-C1EDA4CF4C3B}" srcOrd="9" destOrd="0" presId="urn:microsoft.com/office/officeart/2005/8/layout/hProcess9"/>
    <dgm:cxn modelId="{C7A4A0DB-A63F-4B00-ACB4-9C4D82D3A455}" type="presParOf" srcId="{4EA1A8E7-9B9D-490E-B1D5-3A6C8B215BE0}" destId="{8545069B-B30D-49F0-9F02-780AFF065C75}" srcOrd="10" destOrd="0" presId="urn:microsoft.com/office/officeart/2005/8/layout/hProcess9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1C31DD-48B3-4767-942F-CB2973395436}">
      <dsp:nvSpPr>
        <dsp:cNvPr id="0" name=""/>
        <dsp:cNvSpPr/>
      </dsp:nvSpPr>
      <dsp:spPr>
        <a:xfrm>
          <a:off x="0" y="0"/>
          <a:ext cx="8820948" cy="3956132"/>
        </a:xfrm>
        <a:prstGeom prst="rightArrow">
          <a:avLst/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2AF627-2071-4579-A806-FB4799E9B175}">
      <dsp:nvSpPr>
        <dsp:cNvPr id="0" name=""/>
        <dsp:cNvSpPr/>
      </dsp:nvSpPr>
      <dsp:spPr>
        <a:xfrm>
          <a:off x="343324" y="1186839"/>
          <a:ext cx="1296592" cy="158245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smtClean="0">
              <a:latin typeface="+mj-lt"/>
              <a:ea typeface="Verdana" panose="020B0604030504040204" pitchFamily="34" charset="0"/>
              <a:cs typeface="Verdana" panose="020B0604030504040204" pitchFamily="34" charset="0"/>
            </a:rPr>
            <a:t>Join an existing site Business Advisory Board</a:t>
          </a:r>
          <a:endParaRPr lang="en-US" sz="1050" b="1" kern="1200" dirty="0">
            <a:latin typeface="+mj-lt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406618" y="1250133"/>
        <a:ext cx="1170004" cy="1455864"/>
      </dsp:txXfrm>
    </dsp:sp>
    <dsp:sp modelId="{C45C7235-ADD8-47EA-8AA8-4C37A703D1E1}">
      <dsp:nvSpPr>
        <dsp:cNvPr id="0" name=""/>
        <dsp:cNvSpPr/>
      </dsp:nvSpPr>
      <dsp:spPr>
        <a:xfrm>
          <a:off x="1716621" y="1186839"/>
          <a:ext cx="1296592" cy="1582452"/>
        </a:xfrm>
        <a:prstGeom prst="roundRect">
          <a:avLst/>
        </a:prstGeom>
        <a:solidFill>
          <a:schemeClr val="accent5">
            <a:hueOff val="-1470669"/>
            <a:satOff val="-2046"/>
            <a:lumOff val="-78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rPr>
            <a:t>Provide Email Mentor program to existing Project SEARCH site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b="1" kern="1200" dirty="0" smtClean="0">
            <a:latin typeface="+mj-lt"/>
            <a:ea typeface="Verdana" panose="020B0604030504040204" pitchFamily="34" charset="0"/>
            <a:cs typeface="Verdana" panose="020B0604030504040204" pitchFamily="34" charset="0"/>
          </a:endParaRP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i="0" kern="1200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rPr>
            <a:t>CT/National</a:t>
          </a:r>
          <a:endParaRPr lang="en-US" sz="1050" b="1" i="0" kern="1200" dirty="0">
            <a:latin typeface="+mj-lt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779915" y="1250133"/>
        <a:ext cx="1170004" cy="1455864"/>
      </dsp:txXfrm>
    </dsp:sp>
    <dsp:sp modelId="{87C6F3EC-2576-4B70-8CC0-180AA97C049C}">
      <dsp:nvSpPr>
        <dsp:cNvPr id="0" name=""/>
        <dsp:cNvSpPr/>
      </dsp:nvSpPr>
      <dsp:spPr>
        <a:xfrm>
          <a:off x="3089918" y="1186839"/>
          <a:ext cx="1296592" cy="1582452"/>
        </a:xfrm>
        <a:prstGeom prst="roundRect">
          <a:avLst/>
        </a:prstGeom>
        <a:solidFill>
          <a:schemeClr val="accent5">
            <a:hueOff val="-2941338"/>
            <a:satOff val="-4091"/>
            <a:lumOff val="-156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smtClean="0">
              <a:latin typeface="+mj-lt"/>
              <a:ea typeface="Verdana" panose="020B0604030504040204" pitchFamily="34" charset="0"/>
              <a:cs typeface="Verdana" panose="020B0604030504040204" pitchFamily="34" charset="0"/>
            </a:rPr>
            <a:t>Partner with Project SEARCH to help find Host Business</a:t>
          </a:r>
          <a:endParaRPr lang="en-US" sz="1050" b="1" kern="1200" dirty="0">
            <a:latin typeface="+mj-lt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3153212" y="1250133"/>
        <a:ext cx="1170004" cy="1455864"/>
      </dsp:txXfrm>
    </dsp:sp>
    <dsp:sp modelId="{6E885613-5F31-491C-A8A9-3867ED56B9C1}">
      <dsp:nvSpPr>
        <dsp:cNvPr id="0" name=""/>
        <dsp:cNvSpPr/>
      </dsp:nvSpPr>
      <dsp:spPr>
        <a:xfrm>
          <a:off x="4463213" y="1186839"/>
          <a:ext cx="1296592" cy="1582452"/>
        </a:xfrm>
        <a:prstGeom prst="roundRect">
          <a:avLst/>
        </a:prstGeom>
        <a:solidFill>
          <a:schemeClr val="accent5">
            <a:hueOff val="-4412007"/>
            <a:satOff val="-6137"/>
            <a:lumOff val="-235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smtClean="0">
              <a:latin typeface="+mj-lt"/>
              <a:ea typeface="Verdana" panose="020B0604030504040204" pitchFamily="34" charset="0"/>
              <a:cs typeface="Verdana" panose="020B0604030504040204" pitchFamily="34" charset="0"/>
            </a:rPr>
            <a:t>Join existing Host Business site as third rotation</a:t>
          </a:r>
          <a:endParaRPr lang="en-US" sz="1050" kern="1200" dirty="0">
            <a:latin typeface="+mj-lt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4526507" y="1250133"/>
        <a:ext cx="1170004" cy="1455864"/>
      </dsp:txXfrm>
    </dsp:sp>
    <dsp:sp modelId="{33781504-D7EF-4B51-AC7F-AAF74525E94E}">
      <dsp:nvSpPr>
        <dsp:cNvPr id="0" name=""/>
        <dsp:cNvSpPr/>
      </dsp:nvSpPr>
      <dsp:spPr>
        <a:xfrm>
          <a:off x="5836510" y="1211905"/>
          <a:ext cx="1296592" cy="1582452"/>
        </a:xfrm>
        <a:prstGeom prst="roundRect">
          <a:avLst/>
        </a:prstGeom>
        <a:solidFill>
          <a:schemeClr val="accent5">
            <a:hueOff val="-5882676"/>
            <a:satOff val="-8182"/>
            <a:lumOff val="-313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rPr>
            <a:t>Be a Host Business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b="1" i="0" kern="1200" dirty="0" smtClean="0">
            <a:latin typeface="+mj-lt"/>
            <a:ea typeface="Verdana" panose="020B0604030504040204" pitchFamily="34" charset="0"/>
            <a:cs typeface="Verdana" panose="020B0604030504040204" pitchFamily="34" charset="0"/>
          </a:endParaRP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i="0" kern="1200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rPr>
            <a:t>TX/AZ</a:t>
          </a:r>
          <a:endParaRPr lang="en-US" sz="1050" b="1" i="0" kern="1200" dirty="0">
            <a:latin typeface="+mj-lt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5899804" y="1275199"/>
        <a:ext cx="1170004" cy="1455864"/>
      </dsp:txXfrm>
    </dsp:sp>
    <dsp:sp modelId="{8545069B-B30D-49F0-9F02-780AFF065C75}">
      <dsp:nvSpPr>
        <dsp:cNvPr id="0" name=""/>
        <dsp:cNvSpPr/>
      </dsp:nvSpPr>
      <dsp:spPr>
        <a:xfrm>
          <a:off x="7209807" y="1186839"/>
          <a:ext cx="1296592" cy="1582452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rPr>
            <a:t> C&amp;S National Sponsorship of Health and Wellness Curriculum in 400 sites</a:t>
          </a:r>
          <a:endParaRPr lang="en-US" sz="1050" b="1" kern="1200" dirty="0">
            <a:latin typeface="+mj-lt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7273101" y="1250133"/>
        <a:ext cx="1170004" cy="14558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DDF713-E356-48D9-99DF-5BFB1BA545B2}" type="datetimeFigureOut">
              <a:rPr lang="en-US" smtClean="0"/>
              <a:t>9/28/17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71C09D-475A-408A-95E1-539F21EEE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768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1C09D-475A-408A-95E1-539F21EEE50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3607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1C09D-475A-408A-95E1-539F21EEE50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9114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1C09D-475A-408A-95E1-539F21EEE50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264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1C09D-475A-408A-95E1-539F21EEE50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761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1C09D-475A-408A-95E1-539F21EEE50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911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1C09D-475A-408A-95E1-539F21EEE50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06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1C09D-475A-408A-95E1-539F21EEE50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264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1C09D-475A-408A-95E1-539F21EEE50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911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1C09D-475A-408A-95E1-539F21EEE50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2648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1C09D-475A-408A-95E1-539F21EEE50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9114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1C09D-475A-408A-95E1-539F21EEE50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264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67349-1D43-46C2-BA50-CB8721F131DC}" type="datetimeFigureOut">
              <a:rPr lang="en-US" smtClean="0"/>
              <a:t>9/28/17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2B976-E240-428B-A42C-321CE17A2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933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67349-1D43-46C2-BA50-CB8721F131DC}" type="datetimeFigureOut">
              <a:rPr lang="en-US" smtClean="0"/>
              <a:t>9/28/17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2B976-E240-428B-A42C-321CE17A2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223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67349-1D43-46C2-BA50-CB8721F131DC}" type="datetimeFigureOut">
              <a:rPr lang="en-US" smtClean="0"/>
              <a:t>9/28/17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2B976-E240-428B-A42C-321CE17A2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0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67349-1D43-46C2-BA50-CB8721F131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2B976-E240-428B-A42C-321CE17A2E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83" y="4608513"/>
            <a:ext cx="3108023" cy="176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027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67349-1D43-46C2-BA50-CB8721F131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2B976-E240-428B-A42C-321CE17A2E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730637"/>
            <a:ext cx="1426368" cy="80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1508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67349-1D43-46C2-BA50-CB8721F131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2B976-E240-428B-A42C-321CE17A2E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730637"/>
            <a:ext cx="1426368" cy="80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673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67349-1D43-46C2-BA50-CB8721F131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2B976-E240-428B-A42C-321CE17A2E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730637"/>
            <a:ext cx="1426368" cy="80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1370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67349-1D43-46C2-BA50-CB8721F131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2B976-E240-428B-A42C-321CE17A2E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730637"/>
            <a:ext cx="1426368" cy="80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913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67349-1D43-46C2-BA50-CB8721F131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2B976-E240-428B-A42C-321CE17A2E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730637"/>
            <a:ext cx="1426368" cy="80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9223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67349-1D43-46C2-BA50-CB8721F131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2B976-E240-428B-A42C-321CE17A2E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730637"/>
            <a:ext cx="1426368" cy="80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5474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67349-1D43-46C2-BA50-CB8721F131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2B976-E240-428B-A42C-321CE17A2E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730637"/>
            <a:ext cx="1426368" cy="80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633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67349-1D43-46C2-BA50-CB8721F131DC}" type="datetimeFigureOut">
              <a:rPr lang="en-US" smtClean="0"/>
              <a:t>9/28/17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2B976-E240-428B-A42C-321CE17A2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22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67349-1D43-46C2-BA50-CB8721F131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2B976-E240-428B-A42C-321CE17A2E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730637"/>
            <a:ext cx="1426368" cy="80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3815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67349-1D43-46C2-BA50-CB8721F131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2B976-E240-428B-A42C-321CE17A2E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730637"/>
            <a:ext cx="1426368" cy="80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1974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67349-1D43-46C2-BA50-CB8721F131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2B976-E240-428B-A42C-321CE17A2E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730637"/>
            <a:ext cx="1426368" cy="80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9957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67349-1D43-46C2-BA50-CB8721F131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2B976-E240-428B-A42C-321CE17A2E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83" y="4608513"/>
            <a:ext cx="3108023" cy="176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1035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67349-1D43-46C2-BA50-CB8721F131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2B976-E240-428B-A42C-321CE17A2E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730637"/>
            <a:ext cx="1426368" cy="80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132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67349-1D43-46C2-BA50-CB8721F131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2B976-E240-428B-A42C-321CE17A2E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730637"/>
            <a:ext cx="1426368" cy="80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2238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67349-1D43-46C2-BA50-CB8721F131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2B976-E240-428B-A42C-321CE17A2E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730637"/>
            <a:ext cx="1426368" cy="80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9872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67349-1D43-46C2-BA50-CB8721F131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2B976-E240-428B-A42C-321CE17A2E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730637"/>
            <a:ext cx="1426368" cy="80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1217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67349-1D43-46C2-BA50-CB8721F131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2B976-E240-428B-A42C-321CE17A2E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730637"/>
            <a:ext cx="1426368" cy="80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4306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67349-1D43-46C2-BA50-CB8721F131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2B976-E240-428B-A42C-321CE17A2E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730637"/>
            <a:ext cx="1426368" cy="80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809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67349-1D43-46C2-BA50-CB8721F131DC}" type="datetimeFigureOut">
              <a:rPr lang="en-US" smtClean="0"/>
              <a:t>9/28/17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2B976-E240-428B-A42C-321CE17A2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932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67349-1D43-46C2-BA50-CB8721F131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2B976-E240-428B-A42C-321CE17A2E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730637"/>
            <a:ext cx="1426368" cy="80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5790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67349-1D43-46C2-BA50-CB8721F131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2B976-E240-428B-A42C-321CE17A2E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730637"/>
            <a:ext cx="1426368" cy="80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1935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67349-1D43-46C2-BA50-CB8721F131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2B976-E240-428B-A42C-321CE17A2E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730637"/>
            <a:ext cx="1426368" cy="80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4366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67349-1D43-46C2-BA50-CB8721F131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2B976-E240-428B-A42C-321CE17A2E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730637"/>
            <a:ext cx="1426368" cy="80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351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67349-1D43-46C2-BA50-CB8721F131DC}" type="datetimeFigureOut">
              <a:rPr lang="en-US" smtClean="0"/>
              <a:t>9/28/17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2B976-E240-428B-A42C-321CE17A2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293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67349-1D43-46C2-BA50-CB8721F131DC}" type="datetimeFigureOut">
              <a:rPr lang="en-US" smtClean="0"/>
              <a:t>9/28/17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2B976-E240-428B-A42C-321CE17A2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646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67349-1D43-46C2-BA50-CB8721F131DC}" type="datetimeFigureOut">
              <a:rPr lang="en-US" smtClean="0"/>
              <a:t>9/28/17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2B976-E240-428B-A42C-321CE17A2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178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67349-1D43-46C2-BA50-CB8721F131DC}" type="datetimeFigureOut">
              <a:rPr lang="en-US" smtClean="0"/>
              <a:t>9/28/17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2B976-E240-428B-A42C-321CE17A2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839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67349-1D43-46C2-BA50-CB8721F131DC}" type="datetimeFigureOut">
              <a:rPr lang="en-US" smtClean="0"/>
              <a:t>9/28/17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2B976-E240-428B-A42C-321CE17A2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850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67349-1D43-46C2-BA50-CB8721F131DC}" type="datetimeFigureOut">
              <a:rPr lang="en-US" smtClean="0"/>
              <a:t>9/28/17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2B976-E240-428B-A42C-321CE17A2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943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67349-1D43-46C2-BA50-CB8721F131DC}" type="datetimeFigureOut">
              <a:rPr lang="en-US" smtClean="0"/>
              <a:t>9/28/17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2B976-E240-428B-A42C-321CE17A2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941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236483" y="6653048"/>
            <a:ext cx="11955517" cy="20495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67349-1D43-46C2-BA50-CB8721F131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2B976-E240-428B-A42C-321CE17A2E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47297" y="0"/>
            <a:ext cx="283780" cy="685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074" y="6111496"/>
            <a:ext cx="665067" cy="7465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541" y="6054597"/>
            <a:ext cx="533543" cy="7622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649" y="5799352"/>
            <a:ext cx="859067" cy="10265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317" y="6044814"/>
            <a:ext cx="666750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319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236483" y="6653048"/>
            <a:ext cx="11955517" cy="20495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67349-1D43-46C2-BA50-CB8721F131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2B976-E240-428B-A42C-321CE17A2E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47297" y="0"/>
            <a:ext cx="283780" cy="685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074" y="6111496"/>
            <a:ext cx="665067" cy="7465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541" y="6054597"/>
            <a:ext cx="533543" cy="7622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649" y="5799352"/>
            <a:ext cx="859067" cy="10265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317" y="6044814"/>
            <a:ext cx="666750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39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jpe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4.png"/><Relationship Id="rId7" Type="http://schemas.openxmlformats.org/officeDocument/2006/relationships/image" Target="../media/image16.png"/><Relationship Id="rId8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4.png"/><Relationship Id="rId7" Type="http://schemas.openxmlformats.org/officeDocument/2006/relationships/image" Target="../media/image18.png"/><Relationship Id="rId8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20.jpeg"/><Relationship Id="rId7" Type="http://schemas.openxmlformats.org/officeDocument/2006/relationships/image" Target="../media/image21.png"/><Relationship Id="rId8" Type="http://schemas.openxmlformats.org/officeDocument/2006/relationships/image" Target="../media/image22.jpeg"/><Relationship Id="rId9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4.png"/><Relationship Id="rId7" Type="http://schemas.openxmlformats.org/officeDocument/2006/relationships/image" Target="../media/image23.jpeg"/><Relationship Id="rId8" Type="http://schemas.openxmlformats.org/officeDocument/2006/relationships/image" Target="../media/image24.jpeg"/><Relationship Id="rId9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4.png"/><Relationship Id="rId7" Type="http://schemas.openxmlformats.org/officeDocument/2006/relationships/image" Target="../media/image26.jpeg"/><Relationship Id="rId8" Type="http://schemas.openxmlformats.org/officeDocument/2006/relationships/image" Target="../media/image27.jpeg"/><Relationship Id="rId9" Type="http://schemas.openxmlformats.org/officeDocument/2006/relationships/image" Target="../media/image28.jpeg"/><Relationship Id="rId1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1.png"/><Relationship Id="rId7" Type="http://schemas.openxmlformats.org/officeDocument/2006/relationships/image" Target="../media/image4.png"/><Relationship Id="rId8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4.png"/><Relationship Id="rId7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32.jpe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8.jpg"/><Relationship Id="rId5" Type="http://schemas.openxmlformats.org/officeDocument/2006/relationships/image" Target="../media/image9.png"/><Relationship Id="rId6" Type="http://schemas.microsoft.com/office/2007/relationships/hdphoto" Target="../media/hdphoto1.wdp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microsoft.com/office/2007/relationships/hdphoto" Target="../media/hdphoto2.wdp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34.jpe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.png"/><Relationship Id="rId12" Type="http://schemas.openxmlformats.org/officeDocument/2006/relationships/image" Target="../media/image1.png"/><Relationship Id="rId13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hyperlink" Target="mailto:jillian_hamblin@uhc.com" TargetMode="External"/><Relationship Id="rId4" Type="http://schemas.openxmlformats.org/officeDocument/2006/relationships/hyperlink" Target="mailto:alexandra_needler@uhc.com" TargetMode="External"/><Relationship Id="rId5" Type="http://schemas.openxmlformats.org/officeDocument/2006/relationships/hyperlink" Target="mailto:jessica_treybig@uhc.com" TargetMode="External"/><Relationship Id="rId6" Type="http://schemas.openxmlformats.org/officeDocument/2006/relationships/hyperlink" Target="mailto:moorep@uppervalleycc.org" TargetMode="External"/><Relationship Id="rId7" Type="http://schemas.openxmlformats.org/officeDocument/2006/relationships/image" Target="../media/image5.png"/><Relationship Id="rId8" Type="http://schemas.openxmlformats.org/officeDocument/2006/relationships/image" Target="../media/image6.jpeg"/><Relationship Id="rId9" Type="http://schemas.openxmlformats.org/officeDocument/2006/relationships/image" Target="../media/image7.png"/><Relationship Id="rId10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hyperlink" Target="http://www.healthypeople.gov/2020/topics-objectives/topic/social-determinants-of-health" TargetMode="External"/><Relationship Id="rId7" Type="http://schemas.openxmlformats.org/officeDocument/2006/relationships/hyperlink" Target="http://www.leadcenter.org/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4.png"/><Relationship Id="rId7" Type="http://schemas.openxmlformats.org/officeDocument/2006/relationships/image" Target="../media/image12.png"/><Relationship Id="rId8" Type="http://schemas.openxmlformats.org/officeDocument/2006/relationships/image" Target="../media/image5.png"/><Relationship Id="rId9" Type="http://schemas.openxmlformats.org/officeDocument/2006/relationships/image" Target="../media/image13.png"/><Relationship Id="rId10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4.png"/><Relationship Id="rId7" Type="http://schemas.openxmlformats.org/officeDocument/2006/relationships/image" Target="../media/image15.png"/><Relationship Id="rId8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88723"/>
            <a:ext cx="9144000" cy="3316173"/>
          </a:xfrm>
        </p:spPr>
        <p:txBody>
          <a:bodyPr>
            <a:normAutofit fontScale="90000"/>
          </a:bodyPr>
          <a:lstStyle/>
          <a:p>
            <a:r>
              <a:rPr lang="en-US" sz="8000" b="1" u="sng" dirty="0" smtClean="0"/>
              <a:t>Better Health By Health Education &amp; Sustained Employment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47297" y="0"/>
            <a:ext cx="283780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6483" y="6653048"/>
            <a:ext cx="11955517" cy="20495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5865074" y="5799352"/>
            <a:ext cx="5200993" cy="1058648"/>
            <a:chOff x="5865074" y="5799352"/>
            <a:chExt cx="5200993" cy="1058648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2649" y="5799352"/>
              <a:ext cx="859067" cy="1026512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3541" y="6054597"/>
              <a:ext cx="533543" cy="762204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5074" y="6111496"/>
              <a:ext cx="665067" cy="74650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9317" y="6044814"/>
              <a:ext cx="666750" cy="781050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5865074" y="3720230"/>
            <a:ext cx="5784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74269" y="4440898"/>
            <a:ext cx="10894081" cy="1761213"/>
            <a:chOff x="374269" y="4440898"/>
            <a:chExt cx="10894081" cy="1761213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269" y="4440898"/>
              <a:ext cx="3108023" cy="176121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2335" y="4550995"/>
              <a:ext cx="3786015" cy="109728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3750" y="4465576"/>
              <a:ext cx="3675051" cy="16459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276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476772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47297" y="0"/>
            <a:ext cx="283780" cy="6858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6483" y="6653048"/>
            <a:ext cx="11955517" cy="20495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649" y="5799352"/>
            <a:ext cx="859067" cy="10265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541" y="6054597"/>
            <a:ext cx="533543" cy="7622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074" y="6111496"/>
            <a:ext cx="665067" cy="7465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317" y="6044814"/>
            <a:ext cx="666750" cy="781050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28" y="125065"/>
            <a:ext cx="10510838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13984" y="1302707"/>
            <a:ext cx="109477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Project SEARCH Course of Study 4:  Self-Advocacy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Demonstrate understanding of one’s disability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Lesson 9:  What do I think of Me?  (Disability, Identity &amp; Culture Video)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 Explain the rights and responsibilities defined by federal law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Lesson A:  Self-Advocacy Rights and Responsibilities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Project SEARCH Course of Study Unit </a:t>
            </a:r>
            <a:r>
              <a:rPr lang="en-US" sz="2400" dirty="0" smtClean="0"/>
              <a:t>7:  Health and Wellness</a:t>
            </a: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 student will explain the impact of health and wellness</a:t>
            </a:r>
            <a:endParaRPr lang="en-US" sz="24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Lesson </a:t>
            </a:r>
            <a:r>
              <a:rPr lang="en-US" sz="2400" dirty="0" smtClean="0"/>
              <a:t>1:  What is Health?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Lesson 8:  Healthy Choices/Self-Advocacy</a:t>
            </a: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Explain the importance of eating a balanced, nutritious diet</a:t>
            </a:r>
            <a:endParaRPr lang="en-US" sz="24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Lesson L:  Healthy Food Choices</a:t>
            </a:r>
            <a:endParaRPr lang="en-US" sz="24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73" y="5543423"/>
            <a:ext cx="1775010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43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91" y="1380965"/>
            <a:ext cx="2286319" cy="3048426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-47297" y="0"/>
            <a:ext cx="283780" cy="6858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6483" y="6653048"/>
            <a:ext cx="11955517" cy="20495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267" y="5691352"/>
            <a:ext cx="949449" cy="11345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737" y="6059390"/>
            <a:ext cx="533543" cy="7622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789" y="6051508"/>
            <a:ext cx="665067" cy="7465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005" y="5978189"/>
            <a:ext cx="666750" cy="7810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2926" y="425979"/>
            <a:ext cx="114480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u="sng" dirty="0" smtClean="0">
                <a:latin typeface="+mj-lt"/>
              </a:rPr>
              <a:t>Site Examples – Health Matters/Health Education</a:t>
            </a:r>
            <a:endParaRPr lang="en-US" sz="4400" u="sng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2927" y="1105692"/>
            <a:ext cx="109987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>
                <a:solidFill>
                  <a:prstClr val="black"/>
                </a:solidFill>
              </a:rPr>
              <a:t>                                     </a:t>
            </a:r>
          </a:p>
          <a:p>
            <a:pPr lvl="0"/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</a:rPr>
              <a:t>                                    </a:t>
            </a:r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 smtClean="0"/>
          </a:p>
        </p:txBody>
      </p:sp>
      <p:pic>
        <p:nvPicPr>
          <p:cNvPr id="1028" name="Picture 4" descr="http://uhc200.uhc.com/sites/cpt/ProjectSEARCHDocuments/Pictures/Voting/Tan%20I%20Voted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440382" y="1761965"/>
            <a:ext cx="3048000" cy="2286000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uhc200.uhc.com/sites/cpt/ProjectSEARCHDocuments/Pictures/Voting/2016.2017%20All_At%20Early%20Voting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696" y="1623135"/>
            <a:ext cx="4145280" cy="3108960"/>
          </a:xfrm>
          <a:prstGeom prst="rect">
            <a:avLst/>
          </a:prstGeom>
          <a:noFill/>
          <a:ln w="381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863447" y="4992520"/>
            <a:ext cx="10296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Self-Advocacy/Right &amp; Responsibilities – Voting in November 2016 Election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4610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47297" y="0"/>
            <a:ext cx="283780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6483" y="6653048"/>
            <a:ext cx="11955517" cy="20495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267" y="5691352"/>
            <a:ext cx="949449" cy="11345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737" y="6059390"/>
            <a:ext cx="533543" cy="7622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789" y="6051508"/>
            <a:ext cx="665067" cy="7465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005" y="5978189"/>
            <a:ext cx="666750" cy="7810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12926" y="425979"/>
            <a:ext cx="11448006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u="sng" dirty="0"/>
              <a:t>Site Examples – Health Matters/Health Education</a:t>
            </a:r>
          </a:p>
          <a:p>
            <a:endParaRPr lang="en-US" sz="2400" dirty="0" smtClean="0"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953" y="1526922"/>
            <a:ext cx="3901440" cy="292608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734" y="1652182"/>
            <a:ext cx="2539731" cy="329184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3" name="Picture 5" descr="C:\Users\aneeedle\AppData\Local\Microsoft\Windows\Temporary Internet Files\Content.Outlook\6XWNTM38\IMG_065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26" y="1552226"/>
            <a:ext cx="3901440" cy="2926080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969168" y="5218129"/>
            <a:ext cx="10296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Walking Your Way Back to Fitness – Step Challenge</a:t>
            </a:r>
            <a:endParaRPr lang="en-US" sz="2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73" y="5543423"/>
            <a:ext cx="1775010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46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89766" y="924"/>
            <a:ext cx="283464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95788" y="6657756"/>
            <a:ext cx="12287787" cy="20024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865074" y="5749248"/>
            <a:ext cx="5200993" cy="1058648"/>
            <a:chOff x="5865074" y="5799352"/>
            <a:chExt cx="5200993" cy="1058648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2649" y="5799352"/>
              <a:ext cx="859067" cy="102651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3541" y="6054597"/>
              <a:ext cx="533543" cy="76220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5074" y="6111496"/>
              <a:ext cx="665067" cy="746504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9317" y="6044814"/>
              <a:ext cx="666750" cy="781050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/>
        </p:nvSpPr>
        <p:spPr>
          <a:xfrm>
            <a:off x="612926" y="425979"/>
            <a:ext cx="11448006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u="sng" dirty="0"/>
              <a:t>Site Examples – Health Matters/Health Education</a:t>
            </a:r>
          </a:p>
          <a:p>
            <a:endParaRPr lang="en-US" sz="2400" dirty="0" smtClean="0"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025" y="2046003"/>
            <a:ext cx="3657600" cy="2743200"/>
          </a:xfrm>
          <a:prstGeom prst="rect">
            <a:avLst/>
          </a:prstGeom>
          <a:noFill/>
          <a:ln w="38100">
            <a:solidFill>
              <a:schemeClr val="accent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 descr="C:\Users\aneeedle\AppData\Local\Microsoft\Windows\Temporary Internet Files\Content.Outlook\6XWNTM38\IMG_062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687" y="1675399"/>
            <a:ext cx="3657600" cy="2743200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:\Users\aneeedle\AppData\Local\Microsoft\Windows\Temporary Internet Files\Content.Outlook\6XWNTM38\IMG_0626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00" y="1639908"/>
            <a:ext cx="3657600" cy="2743200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969168" y="4998854"/>
            <a:ext cx="10296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Community Fitness Center Visit – Visiting the YMCA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9742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476772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47297" y="0"/>
            <a:ext cx="283780" cy="6858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6483" y="6653048"/>
            <a:ext cx="11955517" cy="20495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649" y="5799352"/>
            <a:ext cx="859067" cy="10265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541" y="6054597"/>
            <a:ext cx="533543" cy="7622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074" y="6111496"/>
            <a:ext cx="665067" cy="7465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317" y="6044814"/>
            <a:ext cx="666750" cy="781050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u="sng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0200" y="1655523"/>
            <a:ext cx="4064000" cy="304800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 descr="C:\Users\aneeedle\AppData\Local\Microsoft\Windows\Temporary Internet Files\Content.Outlook\6XWNTM38\IMG_0768 (2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49084" y="1655523"/>
            <a:ext cx="4064000" cy="3048000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aneeedle\AppData\Local\Microsoft\Windows\Temporary Internet Files\Content.Outlook\6XWNTM38\IMG_076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36274" y="1807923"/>
            <a:ext cx="3657600" cy="2743200"/>
          </a:xfrm>
          <a:prstGeom prst="rect">
            <a:avLst/>
          </a:prstGeom>
          <a:noFill/>
          <a:ln w="381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947846" y="5391423"/>
            <a:ext cx="10296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New Ideas for Exercising in My Community – Interns at the Park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612926" y="365125"/>
            <a:ext cx="11448006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u="sng" dirty="0"/>
              <a:t>Site Examples – Health Matters/Health Education</a:t>
            </a:r>
          </a:p>
          <a:p>
            <a:endParaRPr lang="en-US" sz="2400" dirty="0" smtClean="0">
              <a:latin typeface="+mj-lt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73" y="5543423"/>
            <a:ext cx="1775010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95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47297" y="0"/>
            <a:ext cx="283780" cy="6858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6483" y="6653048"/>
            <a:ext cx="11955517" cy="20495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267" y="5691352"/>
            <a:ext cx="949449" cy="11345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737" y="6059390"/>
            <a:ext cx="533543" cy="7622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789" y="6051508"/>
            <a:ext cx="665067" cy="7465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005" y="5978189"/>
            <a:ext cx="666750" cy="7810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12926" y="425979"/>
            <a:ext cx="11448006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u="sng" dirty="0"/>
              <a:t>Site Examples – Health Matters/Health Education</a:t>
            </a:r>
          </a:p>
          <a:p>
            <a:endParaRPr lang="en-US" sz="2400" dirty="0" smtClean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69168" y="5030239"/>
            <a:ext cx="10296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</a:t>
            </a:r>
            <a:r>
              <a:rPr lang="en-US" sz="2400" dirty="0" smtClean="0"/>
              <a:t>orking Out with Buddies </a:t>
            </a:r>
            <a:r>
              <a:rPr lang="en-US" sz="2400" dirty="0"/>
              <a:t>from the Senior Exercise Science II </a:t>
            </a:r>
            <a:r>
              <a:rPr lang="en-US" sz="2400" dirty="0" smtClean="0"/>
              <a:t>Class </a:t>
            </a:r>
            <a:r>
              <a:rPr lang="en-US" sz="2400" dirty="0"/>
              <a:t>W</a:t>
            </a:r>
            <a:r>
              <a:rPr lang="en-US" sz="2400" dirty="0" smtClean="0"/>
              <a:t>eekly 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389" y="1327759"/>
            <a:ext cx="4876800" cy="3657600"/>
          </a:xfrm>
          <a:prstGeom prst="rect">
            <a:avLst/>
          </a:prstGeom>
          <a:ln w="38100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145061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89766" y="924"/>
            <a:ext cx="283464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95788" y="6657756"/>
            <a:ext cx="12287787" cy="20024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73" y="5543423"/>
            <a:ext cx="1775010" cy="100584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5865074" y="5749248"/>
            <a:ext cx="5200993" cy="1058648"/>
            <a:chOff x="5865074" y="5799352"/>
            <a:chExt cx="5200993" cy="1058648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2649" y="5799352"/>
              <a:ext cx="859067" cy="102651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3541" y="6054597"/>
              <a:ext cx="533543" cy="76220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5074" y="6111496"/>
              <a:ext cx="665067" cy="746504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9317" y="6044814"/>
              <a:ext cx="666750" cy="781050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/>
        </p:nvSpPr>
        <p:spPr>
          <a:xfrm>
            <a:off x="612926" y="425979"/>
            <a:ext cx="11448006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u="sng" dirty="0"/>
              <a:t>Site Examples – Health Matters/Health Education</a:t>
            </a:r>
          </a:p>
          <a:p>
            <a:endParaRPr lang="en-US" sz="2400" dirty="0" smtClean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69168" y="5048958"/>
            <a:ext cx="10296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Walked </a:t>
            </a:r>
            <a:r>
              <a:rPr lang="en-US" sz="2400" dirty="0"/>
              <a:t>and </a:t>
            </a:r>
            <a:r>
              <a:rPr lang="en-US" sz="2400" dirty="0" smtClean="0"/>
              <a:t>Shopped </a:t>
            </a:r>
            <a:r>
              <a:rPr lang="en-US" sz="2400" dirty="0"/>
              <a:t>for </a:t>
            </a:r>
            <a:r>
              <a:rPr lang="en-US" sz="2400" dirty="0" smtClean="0"/>
              <a:t>Exercise Clothes </a:t>
            </a:r>
            <a:r>
              <a:rPr lang="en-US" sz="2400" dirty="0"/>
              <a:t>with their Exercise Science </a:t>
            </a:r>
            <a:r>
              <a:rPr lang="en-US" sz="2400" dirty="0" smtClean="0"/>
              <a:t>Buddies</a:t>
            </a:r>
            <a:endParaRPr lang="en-US" sz="2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674" y="1341254"/>
            <a:ext cx="4876800" cy="3657600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237784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476772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47297" y="0"/>
            <a:ext cx="283780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6483" y="6653048"/>
            <a:ext cx="11955517" cy="20495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649" y="5799352"/>
            <a:ext cx="859067" cy="10265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541" y="6054597"/>
            <a:ext cx="533543" cy="7622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074" y="6111496"/>
            <a:ext cx="665067" cy="7465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317" y="6044814"/>
            <a:ext cx="666750" cy="781050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u="sng" dirty="0"/>
          </a:p>
        </p:txBody>
      </p:sp>
      <p:sp>
        <p:nvSpPr>
          <p:cNvPr id="15" name="TextBox 14"/>
          <p:cNvSpPr txBox="1"/>
          <p:nvPr/>
        </p:nvSpPr>
        <p:spPr>
          <a:xfrm>
            <a:off x="947846" y="5115850"/>
            <a:ext cx="10296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 Project SEARCH Interns Stretching Outside with their Buddies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612926" y="365125"/>
            <a:ext cx="11448006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u="sng" dirty="0"/>
              <a:t>Site Examples – Health Matters/Health Education</a:t>
            </a:r>
          </a:p>
          <a:p>
            <a:endParaRPr lang="en-US" sz="2400" dirty="0" smtClean="0">
              <a:latin typeface="+mj-l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674" y="1402915"/>
            <a:ext cx="4876800" cy="365760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409400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47297" y="0"/>
            <a:ext cx="283780" cy="6858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6483" y="6653048"/>
            <a:ext cx="11955517" cy="20495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267" y="5691352"/>
            <a:ext cx="949449" cy="11345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737" y="6059390"/>
            <a:ext cx="533543" cy="7622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789" y="6051508"/>
            <a:ext cx="665067" cy="7465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005" y="5978189"/>
            <a:ext cx="666750" cy="7810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12926" y="425979"/>
            <a:ext cx="11448006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u="sng" dirty="0"/>
              <a:t>Site Examples – Health Matters/Health Education</a:t>
            </a:r>
          </a:p>
          <a:p>
            <a:endParaRPr lang="en-US" sz="2400" dirty="0" smtClean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69168" y="5005187"/>
            <a:ext cx="10296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Project SEARCH Interns in </a:t>
            </a:r>
            <a:r>
              <a:rPr lang="en-US" sz="2400" dirty="0"/>
              <a:t>the Exercise Science II L</a:t>
            </a:r>
            <a:r>
              <a:rPr lang="en-US" sz="2400" dirty="0" smtClean="0"/>
              <a:t>ab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061" y="1302707"/>
            <a:ext cx="4876800" cy="3657600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73" y="5543423"/>
            <a:ext cx="1775010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82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47297" y="0"/>
            <a:ext cx="283780" cy="6858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6483" y="6653048"/>
            <a:ext cx="11955517" cy="20495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267" y="5691352"/>
            <a:ext cx="949449" cy="11345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737" y="6059390"/>
            <a:ext cx="533543" cy="7622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789" y="6051508"/>
            <a:ext cx="665067" cy="7465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005" y="5978189"/>
            <a:ext cx="666750" cy="7810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12926" y="425979"/>
            <a:ext cx="11448006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u="sng" dirty="0"/>
              <a:t>Site Examples – Health Matters/Health Education</a:t>
            </a:r>
          </a:p>
          <a:p>
            <a:endParaRPr lang="en-US" sz="2400" dirty="0" smtClean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3447" y="4979994"/>
            <a:ext cx="10296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Cardio </a:t>
            </a:r>
            <a:r>
              <a:rPr lang="en-US" sz="2400" dirty="0"/>
              <a:t>Drum </a:t>
            </a:r>
            <a:r>
              <a:rPr lang="en-US" sz="2400" dirty="0" smtClean="0"/>
              <a:t>at a Local Fitness Center </a:t>
            </a:r>
            <a:endParaRPr lang="en-US" sz="24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200" y="1272290"/>
            <a:ext cx="4876800" cy="365760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11687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73" y="5543423"/>
            <a:ext cx="1775010" cy="10058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7999" y="1443841"/>
            <a:ext cx="853857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Jillian </a:t>
            </a:r>
            <a:r>
              <a:rPr lang="en-US" sz="2400" dirty="0"/>
              <a:t>Hamblin, </a:t>
            </a:r>
            <a:r>
              <a:rPr lang="en-US" sz="2400" dirty="0" err="1"/>
              <a:t>UnitedHealthcare</a:t>
            </a:r>
            <a:r>
              <a:rPr lang="en-US" sz="2400" dirty="0"/>
              <a:t> Chief Operations Office, Project SEARCH Executive Sponsor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Alexandra Needler, </a:t>
            </a:r>
            <a:r>
              <a:rPr lang="en-US" sz="2400" dirty="0" err="1"/>
              <a:t>UnitedHealthcare</a:t>
            </a:r>
            <a:r>
              <a:rPr lang="en-US" sz="2400" dirty="0"/>
              <a:t> Rehabilitation Manager, Project SEARCH Business Liaison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Jessica Treybig, Fort Bend ISD Project SEARCH Teacher at </a:t>
            </a:r>
            <a:r>
              <a:rPr lang="en-US" sz="2400" dirty="0" err="1" smtClean="0"/>
              <a:t>UnitedHealthcare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Patti Moore, Upper Valley Career Center Project SEARCH Coordinator of Upper Valley Medical Center and Koester </a:t>
            </a:r>
            <a:r>
              <a:rPr lang="en-US" sz="2400" dirty="0" smtClean="0"/>
              <a:t>Pavilion </a:t>
            </a:r>
            <a:r>
              <a:rPr lang="en-US" sz="2400" dirty="0"/>
              <a:t>and </a:t>
            </a:r>
            <a:r>
              <a:rPr lang="en-US" sz="2400" dirty="0" smtClean="0"/>
              <a:t>Ohio Project </a:t>
            </a:r>
            <a:r>
              <a:rPr lang="en-US" sz="2400" dirty="0"/>
              <a:t>SEARCH Family </a:t>
            </a:r>
            <a:r>
              <a:rPr lang="en-US" sz="2400" dirty="0" smtClean="0"/>
              <a:t>Liaison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921" y="1443841"/>
            <a:ext cx="685800" cy="9525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9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187" y="4757588"/>
            <a:ext cx="936956" cy="103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837" y="2510686"/>
            <a:ext cx="1267968" cy="95097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64296" y="365125"/>
            <a:ext cx="10489504" cy="953613"/>
          </a:xfrm>
        </p:spPr>
        <p:txBody>
          <a:bodyPr/>
          <a:lstStyle/>
          <a:p>
            <a:r>
              <a:rPr lang="en-US" u="sng" dirty="0" smtClean="0"/>
              <a:t>Presenters:</a:t>
            </a:r>
            <a:endParaRPr lang="en-US" u="sn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53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343" y="3611715"/>
            <a:ext cx="936956" cy="95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18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47297" y="0"/>
            <a:ext cx="283780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6483" y="6653048"/>
            <a:ext cx="11955517" cy="20495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267" y="5691352"/>
            <a:ext cx="949449" cy="11345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737" y="6059390"/>
            <a:ext cx="533543" cy="7622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789" y="6051508"/>
            <a:ext cx="665067" cy="7465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005" y="5978189"/>
            <a:ext cx="666750" cy="7810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2926" y="425979"/>
            <a:ext cx="114480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u="sng" dirty="0" smtClean="0">
                <a:latin typeface="+mj-lt"/>
              </a:rPr>
              <a:t>Site Examples – Health Matters/Health Education</a:t>
            </a:r>
            <a:endParaRPr lang="en-US" sz="4400" u="sng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2927" y="1105692"/>
            <a:ext cx="109987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>
                <a:solidFill>
                  <a:prstClr val="black"/>
                </a:solidFill>
              </a:rPr>
              <a:t>                                     </a:t>
            </a:r>
          </a:p>
          <a:p>
            <a:pPr lvl="0"/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</a:rPr>
              <a:t>                                    </a:t>
            </a:r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863447" y="4904838"/>
            <a:ext cx="10597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Seniors </a:t>
            </a:r>
            <a:r>
              <a:rPr lang="en-US" sz="2400" dirty="0" smtClean="0"/>
              <a:t>Explain Assignments &amp; Hallway Awareness Program </a:t>
            </a:r>
            <a:r>
              <a:rPr lang="en-US" sz="2400" dirty="0"/>
              <a:t>to the </a:t>
            </a:r>
            <a:r>
              <a:rPr lang="en-US" sz="2400" dirty="0" smtClean="0"/>
              <a:t>SEARCH Interns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389" y="1207946"/>
            <a:ext cx="4876800" cy="3657600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73" y="5543423"/>
            <a:ext cx="1775010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38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47297" y="0"/>
            <a:ext cx="283780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6483" y="6653048"/>
            <a:ext cx="11955517" cy="20495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267" y="5691352"/>
            <a:ext cx="949449" cy="11345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737" y="6059390"/>
            <a:ext cx="533543" cy="7622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789" y="6051508"/>
            <a:ext cx="665067" cy="7465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005" y="5978189"/>
            <a:ext cx="666750" cy="7810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2926" y="425979"/>
            <a:ext cx="114480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u="sng" dirty="0" smtClean="0">
                <a:latin typeface="+mj-lt"/>
              </a:rPr>
              <a:t>Site Examples – Health Matters/Health Education</a:t>
            </a:r>
            <a:endParaRPr lang="en-US" sz="4400" u="sng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2927" y="1105692"/>
            <a:ext cx="109987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>
                <a:solidFill>
                  <a:prstClr val="black"/>
                </a:solidFill>
              </a:rPr>
              <a:t>                                     </a:t>
            </a:r>
          </a:p>
          <a:p>
            <a:pPr lvl="0"/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</a:rPr>
              <a:t>                                    </a:t>
            </a:r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863447" y="4992520"/>
            <a:ext cx="10296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Wilderness Inquiry Canoe </a:t>
            </a:r>
            <a:r>
              <a:rPr lang="en-US" sz="2400" dirty="0" smtClean="0"/>
              <a:t>Mobile - Team </a:t>
            </a:r>
            <a:r>
              <a:rPr lang="en-US" sz="2400" dirty="0"/>
              <a:t>B</a:t>
            </a:r>
            <a:r>
              <a:rPr lang="en-US" sz="2400" dirty="0" smtClean="0"/>
              <a:t>uilding </a:t>
            </a:r>
            <a:r>
              <a:rPr lang="en-US" sz="2400" dirty="0"/>
              <a:t>and </a:t>
            </a:r>
            <a:r>
              <a:rPr lang="en-US" sz="2400" dirty="0" smtClean="0"/>
              <a:t>Paddling </a:t>
            </a:r>
            <a:r>
              <a:rPr lang="en-US" sz="2400" dirty="0"/>
              <a:t>D</a:t>
            </a:r>
            <a:r>
              <a:rPr lang="en-US" sz="2400" dirty="0" smtClean="0"/>
              <a:t>ay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200" y="1290181"/>
            <a:ext cx="4876800" cy="3657600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91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47297" y="0"/>
            <a:ext cx="283780" cy="6858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6483" y="6653048"/>
            <a:ext cx="11955517" cy="20495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267" y="5691352"/>
            <a:ext cx="949449" cy="11345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737" y="6059390"/>
            <a:ext cx="533543" cy="7622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789" y="6051508"/>
            <a:ext cx="665067" cy="7465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005" y="5978189"/>
            <a:ext cx="666750" cy="7810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12926" y="425979"/>
            <a:ext cx="10524099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u="sng" dirty="0" smtClean="0"/>
              <a:t>Ideas for 2017 – 2018 Project SEARCH Cohort</a:t>
            </a:r>
            <a:endParaRPr lang="en-US" sz="4400" u="sng" dirty="0"/>
          </a:p>
          <a:p>
            <a:endParaRPr lang="en-US" sz="2400" dirty="0" smtClean="0">
              <a:latin typeface="+mj-l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73" y="5543423"/>
            <a:ext cx="1775010" cy="10058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9140" y="1390389"/>
            <a:ext cx="1022123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Nurse Led Instruction for Lessons: What is My Heart Rate?, What is My Blood Pressure?, What is Cholesterol, What is Diabetes?, What is Heart Disease?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Dietitian Led Instruction for Lessons: Nutrients We Need, Healthy Food Choices, Nutrients in Our Food, How Much Should I Eat?, Portion Sizes Count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Ongoing tracking of water intake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Ongoing step challenge with interns, on-site staff, and host business employees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Instruction of entire curriculum incorporated into preparation and training of Host Business and Project SEARCH Intern Special Olympics Unified Sports Team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3604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89766" y="924"/>
            <a:ext cx="283464" cy="6858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95788" y="6657756"/>
            <a:ext cx="12287787" cy="20024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2926" y="425979"/>
            <a:ext cx="11305916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u="sng" dirty="0" smtClean="0"/>
              <a:t>Open Forum – </a:t>
            </a:r>
            <a:r>
              <a:rPr lang="en-US" sz="4400" u="sng" dirty="0"/>
              <a:t>Health Matters/Health Education</a:t>
            </a:r>
          </a:p>
          <a:p>
            <a:endParaRPr lang="en-US" sz="2400" dirty="0" smtClean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1207" y="1117662"/>
            <a:ext cx="109728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How has your site incorporated the Health Matters Curriculum and/or Health Education into your site?  Please send us pictures of how your site is incorporating the Health Matters Curriculum!  </a:t>
            </a:r>
            <a:endParaRPr lang="en-US" sz="800" dirty="0"/>
          </a:p>
          <a:p>
            <a:endParaRPr lang="en-US" sz="800" dirty="0" smtClean="0"/>
          </a:p>
          <a:p>
            <a:r>
              <a:rPr lang="en-US" sz="2400" dirty="0" smtClean="0"/>
              <a:t>Presenter Contact Information: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Jillian </a:t>
            </a:r>
            <a:r>
              <a:rPr lang="en-US" sz="2400" dirty="0"/>
              <a:t>Hamblin – </a:t>
            </a:r>
            <a:r>
              <a:rPr lang="en-US" sz="2400" dirty="0" smtClean="0">
                <a:hlinkClick r:id="rId3"/>
              </a:rPr>
              <a:t>jillian_hamblin@uhc.com</a:t>
            </a:r>
            <a:endParaRPr lang="en-US" sz="2400" dirty="0" smtClean="0"/>
          </a:p>
          <a:p>
            <a:endParaRPr lang="en-US" sz="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Alexandra Needler – </a:t>
            </a:r>
            <a:r>
              <a:rPr lang="en-US" sz="2400" dirty="0" smtClean="0">
                <a:hlinkClick r:id="rId4"/>
              </a:rPr>
              <a:t>alexandra_needler@uhc.com</a:t>
            </a:r>
            <a:endParaRPr lang="en-US" sz="2400" dirty="0" smtClean="0"/>
          </a:p>
          <a:p>
            <a:endParaRPr lang="en-US" sz="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Jessica Treybig – </a:t>
            </a:r>
            <a:r>
              <a:rPr lang="en-US" sz="2400" dirty="0" smtClean="0">
                <a:hlinkClick r:id="rId5"/>
              </a:rPr>
              <a:t>jessica_treybig@uhc.com</a:t>
            </a:r>
            <a:endParaRPr lang="en-US" sz="2400" dirty="0" smtClean="0"/>
          </a:p>
          <a:p>
            <a:endParaRPr lang="en-US" sz="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Patti </a:t>
            </a:r>
            <a:r>
              <a:rPr lang="en-US" sz="2400" dirty="0"/>
              <a:t>Moore – </a:t>
            </a:r>
            <a:r>
              <a:rPr lang="en-US" sz="2400" dirty="0" smtClean="0">
                <a:hlinkClick r:id="rId6"/>
              </a:rPr>
              <a:t>moorep@uppervalleycc.org</a:t>
            </a:r>
            <a:endParaRPr lang="en-US" sz="2400" dirty="0" smtClean="0"/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endParaRPr lang="en-US" sz="24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499529" y="4678892"/>
            <a:ext cx="10894081" cy="1761213"/>
            <a:chOff x="374269" y="4440898"/>
            <a:chExt cx="10894081" cy="1761213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269" y="4440898"/>
              <a:ext cx="3108023" cy="1761213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2335" y="4550995"/>
              <a:ext cx="3786015" cy="109728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3750" y="4465576"/>
              <a:ext cx="3675051" cy="1645920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5865074" y="5749248"/>
            <a:ext cx="5200993" cy="1058648"/>
            <a:chOff x="5865074" y="5799352"/>
            <a:chExt cx="5200993" cy="1058648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2649" y="5799352"/>
              <a:ext cx="859067" cy="102651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3541" y="6054597"/>
              <a:ext cx="533543" cy="76220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5074" y="6111496"/>
              <a:ext cx="665067" cy="746504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9317" y="6044814"/>
              <a:ext cx="666750" cy="7810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098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47297" y="0"/>
            <a:ext cx="283780" cy="6858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6483" y="6653048"/>
            <a:ext cx="11955517" cy="20495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267" y="5691352"/>
            <a:ext cx="949449" cy="11345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737" y="6059390"/>
            <a:ext cx="533543" cy="7622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789" y="6051508"/>
            <a:ext cx="665067" cy="7465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005" y="5978189"/>
            <a:ext cx="666750" cy="7810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2926" y="425979"/>
            <a:ext cx="111506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u="sng" dirty="0" smtClean="0">
                <a:latin typeface="+mj-lt"/>
              </a:rPr>
              <a:t>The Connection Between Health &amp; Employment</a:t>
            </a:r>
            <a:endParaRPr lang="en-US" sz="4400" u="sng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2927" y="1105692"/>
            <a:ext cx="10998700" cy="5057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Health is determined </a:t>
            </a:r>
            <a:r>
              <a:rPr lang="en-US" sz="2400" dirty="0"/>
              <a:t>in part by access to social and economic </a:t>
            </a:r>
            <a:r>
              <a:rPr lang="en-US" sz="2400" dirty="0" smtClean="0"/>
              <a:t>opportunities known as the social determinants of health including job training, job opportunities, and health literacy. </a:t>
            </a:r>
            <a:r>
              <a:rPr lang="en-US" sz="2400" baseline="30000" dirty="0" smtClean="0"/>
              <a:t>(1)</a:t>
            </a:r>
          </a:p>
          <a:p>
            <a:endParaRPr lang="en-US" sz="800" baseline="30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Studies show that employment increases health status – social, psychological and financial benefits improve health.  Studies also show that healthy people are more likely to work – health has an impact on an individual’s desire to work and their likelihood of being hired or retained. </a:t>
            </a:r>
            <a:r>
              <a:rPr lang="en-US" sz="2400" baseline="30000" dirty="0" smtClean="0"/>
              <a:t>(2)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baseline="30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Studies have shown that increasing health through exercise increases employment - For instance, recent studies showed that when </a:t>
            </a:r>
            <a:r>
              <a:rPr lang="en-US" sz="2400" dirty="0"/>
              <a:t>individuals with physical disabilities exercised and increased their overall health (decreased secondary health conditions</a:t>
            </a:r>
            <a:r>
              <a:rPr lang="en-US" sz="2400" dirty="0" smtClean="0"/>
              <a:t>), the </a:t>
            </a:r>
            <a:r>
              <a:rPr lang="en-US" sz="2400" dirty="0"/>
              <a:t>likelihood they were employed increased by </a:t>
            </a:r>
            <a:r>
              <a:rPr lang="en-US" sz="2400" dirty="0" smtClean="0"/>
              <a:t>8.4% </a:t>
            </a:r>
            <a:r>
              <a:rPr lang="en-US" sz="2400" baseline="30000" dirty="0" smtClean="0"/>
              <a:t>(3)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r>
              <a:rPr lang="en-US" sz="800" b="1" dirty="0" smtClean="0"/>
              <a:t>1</a:t>
            </a:r>
            <a:r>
              <a:rPr lang="en-US" sz="800" dirty="0" smtClean="0"/>
              <a:t> Office of Disease Prevention and Health Promotion (ODPHP), Social Determinants </a:t>
            </a:r>
            <a:r>
              <a:rPr lang="en-US" sz="800" dirty="0"/>
              <a:t>of </a:t>
            </a:r>
            <a:r>
              <a:rPr lang="en-US" sz="800" dirty="0" smtClean="0"/>
              <a:t>Health. </a:t>
            </a:r>
            <a:r>
              <a:rPr lang="en-US" sz="800" dirty="0" smtClean="0">
                <a:hlinkClick r:id="rId6"/>
              </a:rPr>
              <a:t>www.healthypeople.gov/2020/topics-objectives/topic/social-determinants-of-health</a:t>
            </a:r>
            <a:endParaRPr lang="en-US" sz="800" dirty="0" smtClean="0"/>
          </a:p>
          <a:p>
            <a:endParaRPr lang="en-US" sz="800" dirty="0" smtClean="0"/>
          </a:p>
          <a:p>
            <a:r>
              <a:rPr lang="en-US" sz="800" b="1" dirty="0"/>
              <a:t>2</a:t>
            </a:r>
            <a:r>
              <a:rPr lang="en-US" sz="800" dirty="0"/>
              <a:t> Lead Center, 2015, The Impact of Employment on the Health Status and Health Care Costs of Working-age People with Disabilities. </a:t>
            </a:r>
            <a:r>
              <a:rPr lang="en-US" sz="800" dirty="0" smtClean="0">
                <a:hlinkClick r:id="rId7"/>
              </a:rPr>
              <a:t>www.leadcenter.org</a:t>
            </a:r>
            <a:endParaRPr lang="en-US" sz="800" dirty="0" smtClean="0"/>
          </a:p>
          <a:p>
            <a:endParaRPr lang="en-US" sz="800" dirty="0"/>
          </a:p>
          <a:p>
            <a:r>
              <a:rPr lang="en-US" sz="800" b="1" dirty="0" smtClean="0"/>
              <a:t>3</a:t>
            </a:r>
            <a:r>
              <a:rPr lang="en-US" sz="800" dirty="0" smtClean="0"/>
              <a:t> </a:t>
            </a:r>
            <a:r>
              <a:rPr lang="en-US" sz="800" dirty="0"/>
              <a:t>Ellie C. Hartman, Ph.D</a:t>
            </a:r>
            <a:r>
              <a:rPr lang="en-US" sz="800" dirty="0" smtClean="0"/>
              <a:t>., University </a:t>
            </a:r>
            <a:r>
              <a:rPr lang="en-US" sz="800" dirty="0"/>
              <a:t>of Wisconsin-Stout Vocational Rehabilitation </a:t>
            </a:r>
            <a:r>
              <a:rPr lang="en-US" sz="800" dirty="0" smtClean="0"/>
              <a:t>Institute, </a:t>
            </a:r>
            <a:r>
              <a:rPr lang="en-US" sz="800" dirty="0"/>
              <a:t>A Literature Review on the Relationship between Employment and Health</a:t>
            </a:r>
            <a:r>
              <a:rPr lang="en-US" sz="800" dirty="0" smtClean="0"/>
              <a:t>: How </a:t>
            </a:r>
            <a:r>
              <a:rPr lang="en-US" sz="800" dirty="0"/>
              <a:t>this Relationship may Influence Managed Long Term </a:t>
            </a:r>
            <a:r>
              <a:rPr lang="en-US" sz="800" dirty="0" smtClean="0"/>
              <a:t>Care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51567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47297" y="0"/>
            <a:ext cx="283780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6483" y="6653048"/>
            <a:ext cx="11955517" cy="20495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267" y="5691352"/>
            <a:ext cx="949449" cy="11345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737" y="6059390"/>
            <a:ext cx="533543" cy="7622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789" y="6051508"/>
            <a:ext cx="665067" cy="7465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005" y="5978189"/>
            <a:ext cx="666750" cy="781050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26" y="3429000"/>
            <a:ext cx="10974388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263899" y="4097493"/>
            <a:ext cx="3149600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r>
              <a:rPr lang="en-US" sz="1600" b="1" dirty="0" smtClean="0">
                <a:solidFill>
                  <a:prstClr val="black">
                    <a:lumMod val="50000"/>
                  </a:prstClr>
                </a:solidFill>
              </a:rPr>
              <a:t>Federal Government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>
                    <a:lumMod val="50000"/>
                  </a:prstClr>
                </a:solidFill>
              </a:rPr>
              <a:t>Basic rules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>
                    <a:lumMod val="50000"/>
                  </a:prstClr>
                </a:solidFill>
              </a:rPr>
              <a:t>Funding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>
                    <a:lumMod val="50000"/>
                  </a:prstClr>
                </a:solidFill>
              </a:rPr>
              <a:t>Program design approval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>
                    <a:lumMod val="50000"/>
                  </a:prstClr>
                </a:solidFill>
              </a:rPr>
              <a:t>Approves contracts and rates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>
                    <a:lumMod val="50000"/>
                  </a:prstClr>
                </a:solidFill>
              </a:rPr>
              <a:t>Managed care regulations &amp; consumer protections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00120" y="4106871"/>
            <a:ext cx="2498455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r>
              <a:rPr lang="en-US" sz="1600" b="1" dirty="0" smtClean="0">
                <a:solidFill>
                  <a:prstClr val="black">
                    <a:lumMod val="50000"/>
                  </a:prstClr>
                </a:solidFill>
              </a:rPr>
              <a:t>State Governments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>
                    <a:lumMod val="50000"/>
                  </a:prstClr>
                </a:solidFill>
              </a:rPr>
              <a:t>Program design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>
                    <a:lumMod val="50000"/>
                  </a:prstClr>
                </a:solidFill>
              </a:rPr>
              <a:t>Rates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>
                    <a:lumMod val="50000"/>
                  </a:prstClr>
                </a:solidFill>
              </a:rPr>
              <a:t>Procurement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>
                    <a:lumMod val="50000"/>
                  </a:prstClr>
                </a:solidFill>
              </a:rPr>
              <a:t>Per </a:t>
            </a:r>
            <a:r>
              <a:rPr lang="en-US" sz="1600" dirty="0">
                <a:solidFill>
                  <a:prstClr val="black">
                    <a:lumMod val="50000"/>
                  </a:prstClr>
                </a:solidFill>
              </a:rPr>
              <a:t>member </a:t>
            </a:r>
            <a:r>
              <a:rPr lang="en-US" sz="1600" dirty="0" smtClean="0">
                <a:solidFill>
                  <a:prstClr val="black">
                    <a:lumMod val="50000"/>
                  </a:prstClr>
                </a:solidFill>
              </a:rPr>
              <a:t>per month capitated rate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>
                    <a:lumMod val="50000"/>
                  </a:prstClr>
                </a:solidFill>
              </a:rPr>
              <a:t>Oversights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634118" y="4118431"/>
            <a:ext cx="3518035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r>
              <a:rPr lang="en-US" sz="1600" b="1" dirty="0" smtClean="0">
                <a:solidFill>
                  <a:prstClr val="black">
                    <a:lumMod val="50000"/>
                  </a:prstClr>
                </a:solidFill>
              </a:rPr>
              <a:t>Health Plans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>
                    <a:lumMod val="50000"/>
                  </a:prstClr>
                </a:solidFill>
              </a:rPr>
              <a:t>Administer based on contract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>
                    <a:lumMod val="50000"/>
                  </a:prstClr>
                </a:solidFill>
              </a:rPr>
              <a:t>Develops network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>
                    <a:lumMod val="50000"/>
                  </a:prstClr>
                </a:solidFill>
              </a:rPr>
              <a:t>Coordinates care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>
                    <a:lumMod val="50000"/>
                  </a:prstClr>
                </a:solidFill>
              </a:rPr>
              <a:t>Measured against state goals and contract requirements</a:t>
            </a:r>
          </a:p>
        </p:txBody>
      </p:sp>
      <p:sp>
        <p:nvSpPr>
          <p:cNvPr id="5" name="Rectangle 4"/>
          <p:cNvSpPr/>
          <p:nvPr/>
        </p:nvSpPr>
        <p:spPr>
          <a:xfrm>
            <a:off x="612926" y="425979"/>
            <a:ext cx="62251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u="sng" dirty="0" smtClean="0">
                <a:latin typeface="+mj-lt"/>
              </a:rPr>
              <a:t>The Role of Managed Care</a:t>
            </a:r>
            <a:endParaRPr lang="en-US" sz="4400" u="sng" dirty="0"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85" y="5393111"/>
            <a:ext cx="1775010" cy="100584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15" y="1273724"/>
            <a:ext cx="3686201" cy="219456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409737" y="941524"/>
            <a:ext cx="423796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Increasingly in many states, ID/DD and LTSS waiver services including employment supports and services </a:t>
            </a:r>
            <a:r>
              <a:rPr lang="en-US" sz="2800" dirty="0" smtClean="0"/>
              <a:t>are being included into </a:t>
            </a:r>
            <a:r>
              <a:rPr lang="en-US" sz="2800" dirty="0"/>
              <a:t>managed care.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135" y="1145670"/>
            <a:ext cx="3171358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91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476772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47297" y="0"/>
            <a:ext cx="283780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6483" y="6653048"/>
            <a:ext cx="11955517" cy="20495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649" y="5799352"/>
            <a:ext cx="859067" cy="10265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541" y="6054597"/>
            <a:ext cx="533543" cy="7622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074" y="6111496"/>
            <a:ext cx="665067" cy="7465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317" y="6044814"/>
            <a:ext cx="666750" cy="781050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u="sng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76563" y="227338"/>
            <a:ext cx="10489504" cy="9536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 err="1" smtClean="0"/>
              <a:t>UnitedHealthcare</a:t>
            </a:r>
            <a:r>
              <a:rPr lang="en-US" u="sng" dirty="0" smtClean="0"/>
              <a:t> Community and State</a:t>
            </a:r>
            <a:endParaRPr lang="en-US" u="sng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787" y="1215796"/>
            <a:ext cx="5854869" cy="426421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027101" y="1153166"/>
            <a:ext cx="450937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As an MCO, </a:t>
            </a:r>
            <a:r>
              <a:rPr lang="en-US" sz="2400" dirty="0" err="1" smtClean="0"/>
              <a:t>UnitedHealthcare</a:t>
            </a:r>
            <a:r>
              <a:rPr lang="en-US" sz="2400" dirty="0" smtClean="0"/>
              <a:t> is committed to improving the  health status, level of community integration and employment outcomes for individuals with disabilities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Person Centered Service Coordination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IDD Pilot in Texas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Administration of Employment Waiver Benefit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Collaboration with Project SEARCH </a:t>
            </a:r>
            <a:endParaRPr lang="en-US" sz="2400" dirty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04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46327"/>
          </a:xfrm>
        </p:spPr>
        <p:txBody>
          <a:bodyPr>
            <a:normAutofit/>
          </a:bodyPr>
          <a:lstStyle/>
          <a:p>
            <a:r>
              <a:rPr lang="en-US" u="sng" dirty="0" smtClean="0"/>
              <a:t/>
            </a:r>
            <a:br>
              <a:rPr lang="en-US" u="sng" dirty="0" smtClean="0"/>
            </a:br>
            <a:endParaRPr lang="en-US" u="sng" dirty="0"/>
          </a:p>
        </p:txBody>
      </p:sp>
      <p:graphicFrame>
        <p:nvGraphicFramePr>
          <p:cNvPr id="3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4164336"/>
              </p:ext>
            </p:extLst>
          </p:nvPr>
        </p:nvGraphicFramePr>
        <p:xfrm>
          <a:off x="2450736" y="1718158"/>
          <a:ext cx="8860266" cy="3956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1205287" y="538712"/>
            <a:ext cx="810984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u="sng" dirty="0" err="1">
                <a:latin typeface="+mj-lt"/>
              </a:rPr>
              <a:t>UnitedHealthcare</a:t>
            </a:r>
            <a:r>
              <a:rPr lang="en-US" sz="4400" u="sng" dirty="0">
                <a:latin typeface="+mj-lt"/>
              </a:rPr>
              <a:t> Plans for </a:t>
            </a:r>
            <a:endParaRPr lang="en-US" sz="4400" u="sng" dirty="0" smtClean="0">
              <a:latin typeface="+mj-lt"/>
            </a:endParaRPr>
          </a:p>
          <a:p>
            <a:r>
              <a:rPr lang="en-US" sz="4400" u="sng" dirty="0" smtClean="0">
                <a:latin typeface="+mj-lt"/>
              </a:rPr>
              <a:t>Collaboration </a:t>
            </a:r>
            <a:r>
              <a:rPr lang="en-US" sz="4400" u="sng" dirty="0">
                <a:latin typeface="+mj-lt"/>
              </a:rPr>
              <a:t>with Project SEARCH</a:t>
            </a:r>
          </a:p>
        </p:txBody>
      </p:sp>
    </p:spTree>
    <p:extLst>
      <p:ext uri="{BB962C8B-B14F-4D97-AF65-F5344CB8AC3E}">
        <p14:creationId xmlns:p14="http://schemas.microsoft.com/office/powerpoint/2010/main" val="14383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47297" y="0"/>
            <a:ext cx="283780" cy="6858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6483" y="6653048"/>
            <a:ext cx="11955517" cy="20495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267" y="5691352"/>
            <a:ext cx="949449" cy="11345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737" y="6059390"/>
            <a:ext cx="533543" cy="7622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789" y="6051508"/>
            <a:ext cx="665067" cy="7465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005" y="5978189"/>
            <a:ext cx="666750" cy="7810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12926" y="425979"/>
            <a:ext cx="10438307" cy="58169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u="sng" dirty="0" smtClean="0">
                <a:latin typeface="+mj-lt"/>
              </a:rPr>
              <a:t>Responsibilities as Stakeholders</a:t>
            </a:r>
            <a:endParaRPr lang="en-US" sz="3200" dirty="0" smtClean="0">
              <a:latin typeface="+mj-lt"/>
            </a:endParaRPr>
          </a:p>
          <a:p>
            <a:endParaRPr lang="en-US" sz="800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As stakeholders in Project SEARCH, we have a responsibility to increase </a:t>
            </a:r>
          </a:p>
          <a:p>
            <a:r>
              <a:rPr lang="en-US" sz="2400" dirty="0" smtClean="0">
                <a:latin typeface="+mj-lt"/>
              </a:rPr>
              <a:t>health literacy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of our Project SEARCH interns</a:t>
            </a:r>
          </a:p>
          <a:p>
            <a:endParaRPr lang="en-US" sz="800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By providing health education, we are helping to close the gap in the social</a:t>
            </a:r>
          </a:p>
          <a:p>
            <a:r>
              <a:rPr lang="en-US" sz="2400" dirty="0" smtClean="0">
                <a:latin typeface="+mj-lt"/>
              </a:rPr>
              <a:t>determinants of health that impact the individuals with disabilities that we serve</a:t>
            </a:r>
          </a:p>
          <a:p>
            <a:endParaRPr lang="en-US" sz="800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To aid in the implementation of health education, last year UHC donated 400 </a:t>
            </a:r>
          </a:p>
          <a:p>
            <a:r>
              <a:rPr lang="en-US" sz="2400" dirty="0" smtClean="0">
                <a:latin typeface="+mj-lt"/>
              </a:rPr>
              <a:t>copies of the Health Matters Curriculum to Project SEARCH sites</a:t>
            </a:r>
          </a:p>
          <a:p>
            <a:endParaRPr lang="en-US" sz="800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Through health education, such as the Health Matters Curriculum,</a:t>
            </a:r>
          </a:p>
          <a:p>
            <a:r>
              <a:rPr lang="en-US" sz="2400" dirty="0" smtClean="0">
                <a:latin typeface="+mj-lt"/>
              </a:rPr>
              <a:t>Project SEARCH interns have a greater chance of achieving sustained employment </a:t>
            </a:r>
          </a:p>
          <a:p>
            <a:endParaRPr lang="en-US" sz="8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UHC supported Ohio Project SEARCH sites in successful bid for a five year grant </a:t>
            </a:r>
          </a:p>
          <a:p>
            <a:r>
              <a:rPr lang="en-US" sz="2400" dirty="0" smtClean="0">
                <a:latin typeface="+mj-lt"/>
              </a:rPr>
              <a:t>to study the impact of the Health Matters Curriculum on their programs</a:t>
            </a:r>
          </a:p>
          <a:p>
            <a:endParaRPr lang="en-US" sz="2400" dirty="0">
              <a:latin typeface="+mj-lt"/>
            </a:endParaRPr>
          </a:p>
          <a:p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2634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47297" y="0"/>
            <a:ext cx="283780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6483" y="6653048"/>
            <a:ext cx="11955517" cy="20495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267" y="5691352"/>
            <a:ext cx="949449" cy="11345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737" y="6059390"/>
            <a:ext cx="533543" cy="7622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789" y="6051508"/>
            <a:ext cx="665067" cy="7465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005" y="5978189"/>
            <a:ext cx="666750" cy="7810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12926" y="425979"/>
            <a:ext cx="11191141" cy="52014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u="sng" dirty="0" smtClean="0">
                <a:latin typeface="+mj-lt"/>
              </a:rPr>
              <a:t>Health Matters </a:t>
            </a:r>
            <a:r>
              <a:rPr lang="en-US" sz="3200" u="sng" dirty="0" smtClean="0">
                <a:latin typeface="+mj-lt"/>
              </a:rPr>
              <a:t>The Exercise and Nutrition Health Education </a:t>
            </a:r>
          </a:p>
          <a:p>
            <a:r>
              <a:rPr lang="en-US" sz="3200" u="sng" dirty="0" smtClean="0">
                <a:latin typeface="+mj-lt"/>
              </a:rPr>
              <a:t>Curriculum for People with Developmental Disabilities</a:t>
            </a:r>
            <a:r>
              <a:rPr lang="en-US" sz="3200" dirty="0" smtClean="0">
                <a:latin typeface="+mj-lt"/>
              </a:rPr>
              <a:t> </a:t>
            </a:r>
          </a:p>
          <a:p>
            <a:r>
              <a:rPr lang="en-US" sz="2400" dirty="0" smtClean="0">
                <a:latin typeface="+mj-lt"/>
              </a:rPr>
              <a:t>by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Beth Marks, </a:t>
            </a:r>
            <a:r>
              <a:rPr lang="en-US" sz="2400" dirty="0" err="1" smtClean="0">
                <a:latin typeface="+mj-lt"/>
              </a:rPr>
              <a:t>Jasmina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Sisirak</a:t>
            </a:r>
            <a:r>
              <a:rPr lang="en-US" sz="2400" dirty="0" smtClean="0">
                <a:latin typeface="+mj-lt"/>
              </a:rPr>
              <a:t>, and Tamar Heller</a:t>
            </a:r>
          </a:p>
          <a:p>
            <a:endParaRPr lang="en-US" sz="800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Based on successful program developed at the University of Illinois at Chicago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12 week program that includes exercise, nutrition and health education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Supplemental lessons on topics related to health requested by individuals with IDD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Goals of the program include: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Improved fitness &amp; increased knowledge about living healthy lifestyles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Teaching those that support individuals with disabilities to achieve healthy living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Outcomes include: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Greater life satisfaction &amp; increased knowledge and confidence</a:t>
            </a:r>
          </a:p>
          <a:p>
            <a:endParaRPr lang="en-US" sz="2400" dirty="0" smtClean="0">
              <a:latin typeface="+mj-l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08" y="5475269"/>
            <a:ext cx="1775010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95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89766" y="924"/>
            <a:ext cx="283464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95788" y="6657756"/>
            <a:ext cx="12287787" cy="20024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865074" y="5749248"/>
            <a:ext cx="5200993" cy="1058648"/>
            <a:chOff x="5865074" y="5799352"/>
            <a:chExt cx="5200993" cy="1058648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2649" y="5799352"/>
              <a:ext cx="859067" cy="102651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3541" y="6054597"/>
              <a:ext cx="533543" cy="76220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5074" y="6111496"/>
              <a:ext cx="665067" cy="746504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9317" y="6044814"/>
              <a:ext cx="666750" cy="781050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612926" y="425979"/>
            <a:ext cx="101119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u="sng" dirty="0" smtClean="0">
                <a:latin typeface="+mj-lt"/>
              </a:rPr>
              <a:t>Suggestions:  Incorporating Health Matters </a:t>
            </a:r>
            <a:endParaRPr lang="en-US" sz="4400" u="sng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3984" y="1302707"/>
            <a:ext cx="109477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Project SEARCH Course of Study Unit 1:  Team Building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Demonstrating the ability to communicate personal needs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Lesson 24: Wants and Needs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 Demonstrate the appropriate way to solve a conflict with a team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Lesson 27:  Negotiation and Compromise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Project SEARCH Course of Study Unit </a:t>
            </a:r>
            <a:r>
              <a:rPr lang="en-US" sz="2400" dirty="0" smtClean="0"/>
              <a:t>2:  Workplace Safety</a:t>
            </a: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Identify safe working practices related to the workplace</a:t>
            </a:r>
            <a:endParaRPr lang="en-US" sz="24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Lesson </a:t>
            </a:r>
            <a:r>
              <a:rPr lang="en-US" sz="2400" dirty="0" smtClean="0"/>
              <a:t>25:  What is Good Pain and Bad Pain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Project SEARCH Course of Study Unit 3:  Technology</a:t>
            </a:r>
            <a:endParaRPr lang="en-US" sz="24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Lesson </a:t>
            </a:r>
            <a:r>
              <a:rPr lang="en-US" sz="2400" dirty="0" smtClean="0"/>
              <a:t>6:  Good Nutrition (visit www.ChooseMyPlate.gov)</a:t>
            </a:r>
            <a:endParaRPr lang="en-US" sz="24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6667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S-2017 Yello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PS-2017 Yello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1319</TotalTime>
  <Words>1176</Words>
  <Application>Microsoft Macintosh PowerPoint</Application>
  <PresentationFormat>Widescreen</PresentationFormat>
  <Paragraphs>169</Paragraphs>
  <Slides>23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Verdana</vt:lpstr>
      <vt:lpstr>Office Theme</vt:lpstr>
      <vt:lpstr>PS-2017 Yellow</vt:lpstr>
      <vt:lpstr>1_PS-2017 Yellow</vt:lpstr>
      <vt:lpstr>Better Health By Health Education &amp; Sustained Employment</vt:lpstr>
      <vt:lpstr>Presenters:</vt:lpstr>
      <vt:lpstr>PowerPoint Presentation</vt:lpstr>
      <vt:lpstr>PowerPoint Presentation</vt:lpstr>
      <vt:lpstr>  </vt:lpstr>
      <vt:lpstr> </vt:lpstr>
      <vt:lpstr>PowerPoint Presentation</vt:lpstr>
      <vt:lpstr>PowerPoint Presentation</vt:lpstr>
      <vt:lpstr>PowerPoint Presentation</vt:lpstr>
      <vt:lpstr>  </vt:lpstr>
      <vt:lpstr>PowerPoint Presentation</vt:lpstr>
      <vt:lpstr>PowerPoint Presentation</vt:lpstr>
      <vt:lpstr>PowerPoint Presentation</vt:lpstr>
      <vt:lpstr>  </vt:lpstr>
      <vt:lpstr>PowerPoint Presentation</vt:lpstr>
      <vt:lpstr>PowerPoint Presentation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Rutkowski, Susan</dc:creator>
  <cp:lastModifiedBy>Sanjeev Misra</cp:lastModifiedBy>
  <cp:revision>121</cp:revision>
  <cp:lastPrinted>2017-09-28T17:03:32Z</cp:lastPrinted>
  <dcterms:created xsi:type="dcterms:W3CDTF">2017-05-18T01:15:04Z</dcterms:created>
  <dcterms:modified xsi:type="dcterms:W3CDTF">2017-09-28T17:03:55Z</dcterms:modified>
</cp:coreProperties>
</file>